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72" r:id="rId2"/>
    <p:sldId id="274" r:id="rId3"/>
    <p:sldId id="308" r:id="rId4"/>
    <p:sldId id="296" r:id="rId5"/>
    <p:sldId id="304" r:id="rId6"/>
    <p:sldId id="302" r:id="rId7"/>
    <p:sldId id="307" r:id="rId8"/>
    <p:sldId id="303" r:id="rId9"/>
    <p:sldId id="295" r:id="rId10"/>
    <p:sldId id="273" r:id="rId11"/>
    <p:sldId id="275" r:id="rId12"/>
    <p:sldId id="310" r:id="rId13"/>
    <p:sldId id="276" r:id="rId14"/>
    <p:sldId id="277" r:id="rId15"/>
    <p:sldId id="298" r:id="rId16"/>
    <p:sldId id="278" r:id="rId17"/>
    <p:sldId id="279" r:id="rId18"/>
    <p:sldId id="311" r:id="rId19"/>
    <p:sldId id="312" r:id="rId20"/>
    <p:sldId id="313" r:id="rId21"/>
    <p:sldId id="280" r:id="rId22"/>
    <p:sldId id="281" r:id="rId23"/>
    <p:sldId id="282" r:id="rId24"/>
    <p:sldId id="283" r:id="rId25"/>
    <p:sldId id="287" r:id="rId26"/>
    <p:sldId id="284" r:id="rId27"/>
    <p:sldId id="285" r:id="rId28"/>
    <p:sldId id="291" r:id="rId29"/>
    <p:sldId id="286" r:id="rId30"/>
    <p:sldId id="305" r:id="rId31"/>
    <p:sldId id="306" r:id="rId32"/>
    <p:sldId id="290" r:id="rId33"/>
    <p:sldId id="288" r:id="rId34"/>
    <p:sldId id="314" r:id="rId35"/>
    <p:sldId id="315" r:id="rId36"/>
    <p:sldId id="316" r:id="rId37"/>
    <p:sldId id="292" r:id="rId38"/>
    <p:sldId id="293" r:id="rId39"/>
    <p:sldId id="317" r:id="rId40"/>
    <p:sldId id="318" r:id="rId41"/>
    <p:sldId id="294" r:id="rId42"/>
    <p:sldId id="297" r:id="rId43"/>
    <p:sldId id="299" r:id="rId44"/>
    <p:sldId id="301" r:id="rId45"/>
    <p:sldId id="300" r:id="rId46"/>
    <p:sldId id="271" r:id="rId47"/>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2" autoAdjust="0"/>
    <p:restoredTop sz="94664" autoAdjust="0"/>
  </p:normalViewPr>
  <p:slideViewPr>
    <p:cSldViewPr snapToObjects="1" showGuides="1">
      <p:cViewPr varScale="1">
        <p:scale>
          <a:sx n="109" d="100"/>
          <a:sy n="109" d="100"/>
        </p:scale>
        <p:origin x="2238" y="108"/>
      </p:cViewPr>
      <p:guideLst>
        <p:guide orient="horz" pos="2160"/>
        <p:guide pos="3888"/>
      </p:guideLst>
    </p:cSldViewPr>
  </p:slideViewPr>
  <p:outlineViewPr>
    <p:cViewPr>
      <p:scale>
        <a:sx n="33" d="100"/>
        <a:sy n="33" d="100"/>
      </p:scale>
      <p:origin x="0" y="-2664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A0012D-9E2F-4DC0-9DC1-AB4A872D0489}" type="datetimeFigureOut">
              <a:rPr lang="en-US" smtClean="0"/>
              <a:t>8/12/2018</a:t>
            </a:fld>
            <a:endParaRPr lang="en-U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6F0DAA-E395-47B8-84CF-FB53CC04A5C1}" type="slidenum">
              <a:rPr lang="en-US" smtClean="0"/>
              <a:t>‹Nº›</a:t>
            </a:fld>
            <a:endParaRPr lang="en-US"/>
          </a:p>
        </p:txBody>
      </p:sp>
    </p:spTree>
    <p:extLst>
      <p:ext uri="{BB962C8B-B14F-4D97-AF65-F5344CB8AC3E}">
        <p14:creationId xmlns:p14="http://schemas.microsoft.com/office/powerpoint/2010/main" val="10154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pPr>
              <a:defRPr/>
            </a:pPr>
            <a:fld id="{2FA6CC74-DCE2-49DA-83CF-41934AA0A243}" type="slidenum">
              <a:rPr lang="es-MX" smtClean="0"/>
              <a:pPr>
                <a:defRPr/>
              </a:pPr>
              <a:t>37</a:t>
            </a:fld>
            <a:endParaRPr lang="es-MX"/>
          </a:p>
        </p:txBody>
      </p:sp>
    </p:spTree>
    <p:extLst>
      <p:ext uri="{BB962C8B-B14F-4D97-AF65-F5344CB8AC3E}">
        <p14:creationId xmlns:p14="http://schemas.microsoft.com/office/powerpoint/2010/main" val="195441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n-US"/>
              <a:t>Clic para editar título</a:t>
            </a:r>
            <a:endParaRPr lang="es-ES_tradnl"/>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n-US"/>
              <a:t>Clic para editar título</a:t>
            </a:r>
            <a:endParaRPr lang="es-ES_tradnl"/>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 para editar título</a:t>
            </a:r>
            <a:endParaRPr lang="es-ES_tradnl"/>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n-US"/>
              <a:t>Clic para editar título</a:t>
            </a:r>
            <a:endParaRPr lang="es-ES_tradnl"/>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n-US"/>
              <a:t>Clic para editar título</a:t>
            </a:r>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 para editar título</a:t>
            </a:r>
            <a:endParaRPr lang="es-ES_tradnl"/>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endParaRPr lang="es-ES_tradnl"/>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 para editar título</a:t>
            </a:r>
            <a:endParaRPr lang="es-ES_tradnl"/>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7.emf"/></Relationships>
</file>

<file path=ppt/slides/_rels/slide3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9.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_tradnl" dirty="0"/>
          </a:p>
        </p:txBody>
      </p:sp>
      <p:pic>
        <p:nvPicPr>
          <p:cNvPr id="4" name="Imagen 3" descr="Imagen PPT UAG NEW-01.jpg"/>
          <p:cNvPicPr>
            <a:picLocks noChangeAspect="1"/>
          </p:cNvPicPr>
          <p:nvPr/>
        </p:nvPicPr>
        <p:blipFill>
          <a:blip r:embed="rId2"/>
          <a:stretch>
            <a:fillRect/>
          </a:stretch>
        </p:blipFill>
        <p:spPr>
          <a:xfrm>
            <a:off x="0" y="274638"/>
            <a:ext cx="9144000" cy="6858000"/>
          </a:xfrm>
          <a:prstGeom prst="rect">
            <a:avLst/>
          </a:prstGeom>
        </p:spPr>
      </p:pic>
      <p:sp>
        <p:nvSpPr>
          <p:cNvPr id="5" name="CuadroTexto 4"/>
          <p:cNvSpPr txBox="1"/>
          <p:nvPr/>
        </p:nvSpPr>
        <p:spPr>
          <a:xfrm>
            <a:off x="762000" y="4493860"/>
            <a:ext cx="7239000" cy="400110"/>
          </a:xfrm>
          <a:prstGeom prst="rect">
            <a:avLst/>
          </a:prstGeom>
          <a:noFill/>
        </p:spPr>
        <p:txBody>
          <a:bodyPr wrap="square" rtlCol="0">
            <a:spAutoFit/>
          </a:bodyPr>
          <a:lstStyle/>
          <a:p>
            <a:pPr algn="ctr"/>
            <a:r>
              <a:rPr lang="es-ES_tradnl" sz="2000" b="1" dirty="0" smtClean="0">
                <a:solidFill>
                  <a:schemeClr val="tx1">
                    <a:lumMod val="65000"/>
                    <a:lumOff val="35000"/>
                  </a:schemeClr>
                </a:solidFill>
                <a:latin typeface="Arial"/>
                <a:cs typeface="Arial"/>
              </a:rPr>
              <a:t>Proyecto: Sistema de Recolección de Basura Inteligente</a:t>
            </a:r>
            <a:endParaRPr lang="es-ES_tradnl" sz="2000" dirty="0">
              <a:solidFill>
                <a:schemeClr val="accent2">
                  <a:lumMod val="75000"/>
                </a:schemeClr>
              </a:solidFill>
              <a:latin typeface="Arial"/>
              <a:cs typeface="Arial"/>
            </a:endParaRPr>
          </a:p>
        </p:txBody>
      </p:sp>
      <p:sp>
        <p:nvSpPr>
          <p:cNvPr id="11" name="CuadroTexto 10"/>
          <p:cNvSpPr txBox="1"/>
          <p:nvPr/>
        </p:nvSpPr>
        <p:spPr>
          <a:xfrm>
            <a:off x="46892" y="5290029"/>
            <a:ext cx="3839308" cy="1323439"/>
          </a:xfrm>
          <a:prstGeom prst="rect">
            <a:avLst/>
          </a:prstGeom>
          <a:noFill/>
        </p:spPr>
        <p:txBody>
          <a:bodyPr wrap="square" rtlCol="0">
            <a:spAutoFit/>
          </a:bodyPr>
          <a:lstStyle/>
          <a:p>
            <a:r>
              <a:rPr lang="es-ES_tradnl" sz="1600" b="1" dirty="0" smtClean="0"/>
              <a:t>Alumnos</a:t>
            </a:r>
            <a:r>
              <a:rPr lang="es-ES_tradnl" sz="1600" dirty="0" smtClean="0"/>
              <a:t>: </a:t>
            </a:r>
          </a:p>
          <a:p>
            <a:r>
              <a:rPr lang="es-MX" sz="1600" dirty="0"/>
              <a:t>Juan Adolfo Mejía </a:t>
            </a:r>
            <a:r>
              <a:rPr lang="es-MX" sz="1600" dirty="0" smtClean="0"/>
              <a:t>Ramos</a:t>
            </a:r>
          </a:p>
          <a:p>
            <a:r>
              <a:rPr lang="es-MX" sz="1600" dirty="0" err="1" smtClean="0"/>
              <a:t>Issac</a:t>
            </a:r>
            <a:r>
              <a:rPr lang="es-MX" sz="1600" dirty="0" smtClean="0"/>
              <a:t> </a:t>
            </a:r>
            <a:r>
              <a:rPr lang="es-MX" sz="1600" dirty="0"/>
              <a:t>Jiménez </a:t>
            </a:r>
            <a:r>
              <a:rPr lang="es-MX" sz="1600" dirty="0" smtClean="0"/>
              <a:t>Escamilla</a:t>
            </a:r>
          </a:p>
          <a:p>
            <a:r>
              <a:rPr lang="es-MX" sz="1600" dirty="0" smtClean="0"/>
              <a:t>Javier </a:t>
            </a:r>
            <a:r>
              <a:rPr lang="es-MX" sz="1600" dirty="0"/>
              <a:t>Medina </a:t>
            </a:r>
            <a:r>
              <a:rPr lang="es-MX" sz="1600" dirty="0" smtClean="0"/>
              <a:t>Cazares</a:t>
            </a:r>
          </a:p>
          <a:p>
            <a:r>
              <a:rPr lang="es-MX" sz="1600" dirty="0" smtClean="0"/>
              <a:t>Gustavo </a:t>
            </a:r>
            <a:r>
              <a:rPr lang="es-MX" sz="1600" dirty="0"/>
              <a:t>Luna </a:t>
            </a:r>
            <a:r>
              <a:rPr lang="es-MX" sz="1600" dirty="0" smtClean="0"/>
              <a:t>Guzmán</a:t>
            </a:r>
            <a:endParaRPr lang="es-MX" sz="1600" dirty="0"/>
          </a:p>
        </p:txBody>
      </p:sp>
      <p:sp>
        <p:nvSpPr>
          <p:cNvPr id="12" name="CuadroTexto 11"/>
          <p:cNvSpPr txBox="1"/>
          <p:nvPr/>
        </p:nvSpPr>
        <p:spPr>
          <a:xfrm>
            <a:off x="3671960" y="5421868"/>
            <a:ext cx="2916248" cy="338554"/>
          </a:xfrm>
          <a:prstGeom prst="rect">
            <a:avLst/>
          </a:prstGeom>
          <a:noFill/>
        </p:spPr>
        <p:txBody>
          <a:bodyPr wrap="none" rtlCol="0">
            <a:spAutoFit/>
          </a:bodyPr>
          <a:lstStyle/>
          <a:p>
            <a:r>
              <a:rPr lang="es-ES_tradnl" sz="1600" b="1" dirty="0" smtClean="0"/>
              <a:t>Profesor</a:t>
            </a:r>
            <a:r>
              <a:rPr lang="es-ES_tradnl" sz="1600" dirty="0" smtClean="0"/>
              <a:t>: Alfredo Castro Jiménez</a:t>
            </a:r>
            <a:endParaRPr lang="es-ES_tradnl"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Planeación</a:t>
            </a:r>
            <a:endParaRPr lang="en-US" dirty="0"/>
          </a:p>
        </p:txBody>
      </p:sp>
      <p:sp>
        <p:nvSpPr>
          <p:cNvPr id="3" name="Marcador de contenido 2"/>
          <p:cNvSpPr>
            <a:spLocks noGrp="1"/>
          </p:cNvSpPr>
          <p:nvPr>
            <p:ph idx="1"/>
          </p:nvPr>
        </p:nvSpPr>
        <p:spPr>
          <a:xfrm>
            <a:off x="422031" y="1295400"/>
            <a:ext cx="7239000" cy="4525963"/>
          </a:xfrm>
        </p:spPr>
        <p:txBody>
          <a:bodyPr/>
          <a:lstStyle/>
          <a:p>
            <a:r>
              <a:rPr lang="es-ES_tradnl" dirty="0" smtClean="0"/>
              <a:t>Dentro de este Proceso se elaboraron:</a:t>
            </a:r>
          </a:p>
          <a:p>
            <a:pPr lvl="1"/>
            <a:r>
              <a:rPr lang="es-ES_tradnl" dirty="0" smtClean="0"/>
              <a:t>Project Management Plan</a:t>
            </a:r>
          </a:p>
          <a:p>
            <a:pPr lvl="1"/>
            <a:r>
              <a:rPr lang="es-ES_tradnl" dirty="0" smtClean="0"/>
              <a:t>Requerimientos</a:t>
            </a:r>
          </a:p>
          <a:p>
            <a:pPr lvl="1"/>
            <a:r>
              <a:rPr lang="es-ES_tradnl" dirty="0" smtClean="0"/>
              <a:t>Alcance</a:t>
            </a:r>
          </a:p>
          <a:p>
            <a:pPr lvl="1"/>
            <a:r>
              <a:rPr lang="es-ES_tradnl" dirty="0" smtClean="0"/>
              <a:t>WBS</a:t>
            </a:r>
          </a:p>
          <a:p>
            <a:pPr lvl="1"/>
            <a:r>
              <a:rPr lang="es-ES_tradnl" dirty="0" smtClean="0"/>
              <a:t>Actividades</a:t>
            </a:r>
          </a:p>
          <a:p>
            <a:pPr lvl="1"/>
            <a:r>
              <a:rPr lang="es-ES_tradnl" dirty="0" smtClean="0"/>
              <a:t>Recursos (RBS)</a:t>
            </a:r>
          </a:p>
          <a:p>
            <a:pPr lvl="1"/>
            <a:r>
              <a:rPr lang="es-ES_tradnl" dirty="0" smtClean="0"/>
              <a:t>Calendario (</a:t>
            </a:r>
            <a:r>
              <a:rPr lang="es-ES_tradnl" dirty="0" err="1" smtClean="0"/>
              <a:t>Gant</a:t>
            </a:r>
            <a:r>
              <a:rPr lang="es-ES_tradnl" dirty="0" smtClean="0"/>
              <a:t>)</a:t>
            </a:r>
            <a:endParaRPr lang="es-ES_tradnl" dirty="0"/>
          </a:p>
        </p:txBody>
      </p:sp>
    </p:spTree>
    <p:extLst>
      <p:ext uri="{BB962C8B-B14F-4D97-AF65-F5344CB8AC3E}">
        <p14:creationId xmlns:p14="http://schemas.microsoft.com/office/powerpoint/2010/main" val="4737786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Planeación</a:t>
            </a:r>
            <a:endParaRPr lang="en-US" dirty="0"/>
          </a:p>
        </p:txBody>
      </p:sp>
      <p:sp>
        <p:nvSpPr>
          <p:cNvPr id="3" name="Marcador de contenido 2"/>
          <p:cNvSpPr>
            <a:spLocks noGrp="1"/>
          </p:cNvSpPr>
          <p:nvPr>
            <p:ph idx="1"/>
          </p:nvPr>
        </p:nvSpPr>
        <p:spPr/>
        <p:txBody>
          <a:bodyPr/>
          <a:lstStyle/>
          <a:p>
            <a:pPr lvl="1"/>
            <a:r>
              <a:rPr lang="es-ES_tradnl" dirty="0" smtClean="0"/>
              <a:t>Plan de Costos</a:t>
            </a:r>
          </a:p>
          <a:p>
            <a:pPr lvl="1"/>
            <a:r>
              <a:rPr lang="es-ES_tradnl" dirty="0" smtClean="0"/>
              <a:t>Plan de Calidad</a:t>
            </a:r>
          </a:p>
          <a:p>
            <a:pPr lvl="1"/>
            <a:r>
              <a:rPr lang="es-ES_tradnl" dirty="0" smtClean="0"/>
              <a:t>Matriz RACI</a:t>
            </a:r>
          </a:p>
          <a:p>
            <a:pPr lvl="1"/>
            <a:r>
              <a:rPr lang="es-ES_tradnl" dirty="0" smtClean="0"/>
              <a:t>Plan de Comunicaciones</a:t>
            </a:r>
          </a:p>
          <a:p>
            <a:pPr lvl="1"/>
            <a:r>
              <a:rPr lang="es-ES_tradnl" dirty="0" smtClean="0"/>
              <a:t>Plan de Riesgos</a:t>
            </a:r>
            <a:endParaRPr lang="es-ES_tradnl" dirty="0"/>
          </a:p>
        </p:txBody>
      </p:sp>
    </p:spTree>
    <p:extLst>
      <p:ext uri="{BB962C8B-B14F-4D97-AF65-F5344CB8AC3E}">
        <p14:creationId xmlns:p14="http://schemas.microsoft.com/office/powerpoint/2010/main" val="750535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 Funcionales</a:t>
            </a:r>
            <a:endParaRPr lang="es-ES_tradnl"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439067280"/>
              </p:ext>
            </p:extLst>
          </p:nvPr>
        </p:nvGraphicFramePr>
        <p:xfrm>
          <a:off x="2133599" y="990596"/>
          <a:ext cx="5105402" cy="5105402"/>
        </p:xfrm>
        <a:graphic>
          <a:graphicData uri="http://schemas.openxmlformats.org/drawingml/2006/table">
            <a:tbl>
              <a:tblPr firstRow="1" firstCol="1" bandRow="1">
                <a:tableStyleId>{5C22544A-7EE6-4342-B048-85BDC9FD1C3A}</a:tableStyleId>
              </a:tblPr>
              <a:tblGrid>
                <a:gridCol w="940559">
                  <a:extLst>
                    <a:ext uri="{9D8B030D-6E8A-4147-A177-3AD203B41FA5}">
                      <a16:colId xmlns:a16="http://schemas.microsoft.com/office/drawing/2014/main" val="3331267851"/>
                    </a:ext>
                  </a:extLst>
                </a:gridCol>
                <a:gridCol w="879658">
                  <a:extLst>
                    <a:ext uri="{9D8B030D-6E8A-4147-A177-3AD203B41FA5}">
                      <a16:colId xmlns:a16="http://schemas.microsoft.com/office/drawing/2014/main" val="1235414384"/>
                    </a:ext>
                  </a:extLst>
                </a:gridCol>
                <a:gridCol w="3285185">
                  <a:extLst>
                    <a:ext uri="{9D8B030D-6E8A-4147-A177-3AD203B41FA5}">
                      <a16:colId xmlns:a16="http://schemas.microsoft.com/office/drawing/2014/main" val="4159843722"/>
                    </a:ext>
                  </a:extLst>
                </a:gridCol>
              </a:tblGrid>
              <a:tr h="264083">
                <a:tc>
                  <a:txBody>
                    <a:bodyPr/>
                    <a:lstStyle/>
                    <a:p>
                      <a:pPr marL="0" marR="0" algn="ctr">
                        <a:lnSpc>
                          <a:spcPct val="107000"/>
                        </a:lnSpc>
                        <a:spcBef>
                          <a:spcPts val="0"/>
                        </a:spcBef>
                        <a:spcAft>
                          <a:spcPts val="800"/>
                        </a:spcAft>
                      </a:pPr>
                      <a:r>
                        <a:rPr lang="es-MX" sz="700">
                          <a:effectLst/>
                        </a:rPr>
                        <a:t>ID del Requerimiento</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a:effectLst/>
                        </a:rPr>
                        <a:t>Stakeholder</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gn="ctr">
                        <a:lnSpc>
                          <a:spcPct val="107000"/>
                        </a:lnSpc>
                        <a:spcBef>
                          <a:spcPts val="0"/>
                        </a:spcBef>
                        <a:spcAft>
                          <a:spcPts val="800"/>
                        </a:spcAft>
                      </a:pPr>
                      <a:r>
                        <a:rPr lang="es-MX" sz="700">
                          <a:effectLst/>
                        </a:rPr>
                        <a:t>Requerimientos Funcionales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72384238"/>
                  </a:ext>
                </a:extLst>
              </a:tr>
              <a:tr h="467069">
                <a:tc>
                  <a:txBody>
                    <a:bodyPr/>
                    <a:lstStyle/>
                    <a:p>
                      <a:pPr marL="0" marR="0">
                        <a:lnSpc>
                          <a:spcPct val="107000"/>
                        </a:lnSpc>
                        <a:spcBef>
                          <a:spcPts val="0"/>
                        </a:spcBef>
                        <a:spcAft>
                          <a:spcPts val="800"/>
                        </a:spcAft>
                      </a:pPr>
                      <a:r>
                        <a:rPr lang="es-MX" sz="700">
                          <a:effectLst/>
                        </a:rPr>
                        <a:t>REQ-F01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Los dispositivos van a operar adecuadamente en el rango de las siguientes condiciones: Temperaturas de -10 °C a 65 °C</a:t>
                      </a:r>
                      <a:endParaRPr lang="es-MX" sz="700">
                        <a:effectLst/>
                      </a:endParaRPr>
                    </a:p>
                    <a:p>
                      <a:pPr marL="0" marR="0">
                        <a:lnSpc>
                          <a:spcPct val="107000"/>
                        </a:lnSpc>
                        <a:spcBef>
                          <a:spcPts val="0"/>
                        </a:spcBef>
                        <a:spcAft>
                          <a:spcPts val="800"/>
                        </a:spcAft>
                      </a:pPr>
                      <a:r>
                        <a:rPr lang="es-US" sz="700">
                          <a:effectLst/>
                        </a:rPr>
                        <a:t>Humedad de un 10% a 75%</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542089476"/>
                  </a:ext>
                </a:extLst>
              </a:tr>
              <a:tr h="270381">
                <a:tc>
                  <a:txBody>
                    <a:bodyPr/>
                    <a:lstStyle/>
                    <a:p>
                      <a:pPr marL="0" marR="0">
                        <a:lnSpc>
                          <a:spcPct val="107000"/>
                        </a:lnSpc>
                        <a:spcBef>
                          <a:spcPts val="0"/>
                        </a:spcBef>
                        <a:spcAft>
                          <a:spcPts val="800"/>
                        </a:spcAft>
                      </a:pPr>
                      <a:r>
                        <a:rPr lang="es-MX" sz="700" dirty="0">
                          <a:effectLst/>
                        </a:rPr>
                        <a:t>REQ-FD1</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dispositivo medidor de nivel de residuos, debe de comunicarse con un Gateway a una distancia mínima de 120 metros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656557568"/>
                  </a:ext>
                </a:extLst>
              </a:tr>
              <a:tr h="276224">
                <a:tc>
                  <a:txBody>
                    <a:bodyPr/>
                    <a:lstStyle/>
                    <a:p>
                      <a:pPr marL="0" marR="0">
                        <a:lnSpc>
                          <a:spcPct val="107000"/>
                        </a:lnSpc>
                        <a:spcBef>
                          <a:spcPts val="0"/>
                        </a:spcBef>
                        <a:spcAft>
                          <a:spcPts val="800"/>
                        </a:spcAft>
                      </a:pPr>
                      <a:r>
                        <a:rPr lang="es-MX" sz="700">
                          <a:effectLst/>
                        </a:rPr>
                        <a:t>REQ-FD2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dispositivo medidor de nivel de residuos, solo puede comunicarse con un Gateway</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153772389"/>
                  </a:ext>
                </a:extLst>
              </a:tr>
              <a:tr h="264083">
                <a:tc>
                  <a:txBody>
                    <a:bodyPr/>
                    <a:lstStyle/>
                    <a:p>
                      <a:pPr marL="0" marR="0">
                        <a:lnSpc>
                          <a:spcPct val="107000"/>
                        </a:lnSpc>
                        <a:spcBef>
                          <a:spcPts val="0"/>
                        </a:spcBef>
                        <a:spcAft>
                          <a:spcPts val="800"/>
                        </a:spcAft>
                      </a:pPr>
                      <a:r>
                        <a:rPr lang="es-MX" sz="700">
                          <a:effectLst/>
                        </a:rPr>
                        <a:t>REQ-FD3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comunicar al Gateway el nivel del contenedor</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51983683"/>
                  </a:ext>
                </a:extLst>
              </a:tr>
              <a:tr h="276224">
                <a:tc>
                  <a:txBody>
                    <a:bodyPr/>
                    <a:lstStyle/>
                    <a:p>
                      <a:pPr marL="0" marR="0">
                        <a:lnSpc>
                          <a:spcPct val="107000"/>
                        </a:lnSpc>
                        <a:spcBef>
                          <a:spcPts val="0"/>
                        </a:spcBef>
                        <a:spcAft>
                          <a:spcPts val="800"/>
                        </a:spcAft>
                      </a:pPr>
                      <a:r>
                        <a:rPr lang="es-MX" sz="700">
                          <a:effectLst/>
                        </a:rPr>
                        <a:t>REQ-FD4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medir el nivel de un contenedor de un material plástico</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95163703"/>
                  </a:ext>
                </a:extLst>
              </a:tr>
              <a:tr h="276224">
                <a:tc>
                  <a:txBody>
                    <a:bodyPr/>
                    <a:lstStyle/>
                    <a:p>
                      <a:pPr marL="0" marR="0">
                        <a:lnSpc>
                          <a:spcPct val="107000"/>
                        </a:lnSpc>
                        <a:spcBef>
                          <a:spcPts val="0"/>
                        </a:spcBef>
                        <a:spcAft>
                          <a:spcPts val="800"/>
                        </a:spcAft>
                      </a:pPr>
                      <a:r>
                        <a:rPr lang="es-MX" sz="700">
                          <a:effectLst/>
                        </a:rPr>
                        <a:t>REQ-FD5</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medir el nivel de cualquier material, excepto gases y vapores.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058723684"/>
                  </a:ext>
                </a:extLst>
              </a:tr>
              <a:tr h="276224">
                <a:tc>
                  <a:txBody>
                    <a:bodyPr/>
                    <a:lstStyle/>
                    <a:p>
                      <a:pPr marL="0" marR="0">
                        <a:lnSpc>
                          <a:spcPct val="107000"/>
                        </a:lnSpc>
                        <a:spcBef>
                          <a:spcPts val="0"/>
                        </a:spcBef>
                        <a:spcAft>
                          <a:spcPts val="800"/>
                        </a:spcAft>
                      </a:pPr>
                      <a:r>
                        <a:rPr lang="es-MX" sz="700">
                          <a:effectLst/>
                        </a:rPr>
                        <a:t>REQ-FD6</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dispositivo va a funcionar si se encuentra energizado con 5 v DC</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199822047"/>
                  </a:ext>
                </a:extLst>
              </a:tr>
              <a:tr h="276224">
                <a:tc>
                  <a:txBody>
                    <a:bodyPr/>
                    <a:lstStyle/>
                    <a:p>
                      <a:pPr marL="0" marR="0">
                        <a:lnSpc>
                          <a:spcPct val="107000"/>
                        </a:lnSpc>
                        <a:spcBef>
                          <a:spcPts val="0"/>
                        </a:spcBef>
                        <a:spcAft>
                          <a:spcPts val="800"/>
                        </a:spcAft>
                      </a:pPr>
                      <a:r>
                        <a:rPr lang="es-MX" sz="700">
                          <a:effectLst/>
                        </a:rPr>
                        <a:t>REQ-FD7</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contenedor debe de tener tapa y no permitir el acceso de agua, para que el sistema opere correctamente.</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3507230873"/>
                  </a:ext>
                </a:extLst>
              </a:tr>
              <a:tr h="276224">
                <a:tc>
                  <a:txBody>
                    <a:bodyPr/>
                    <a:lstStyle/>
                    <a:p>
                      <a:pPr marL="0" marR="0">
                        <a:lnSpc>
                          <a:spcPct val="107000"/>
                        </a:lnSpc>
                        <a:spcBef>
                          <a:spcPts val="0"/>
                        </a:spcBef>
                        <a:spcAft>
                          <a:spcPts val="800"/>
                        </a:spcAft>
                      </a:pPr>
                      <a:r>
                        <a:rPr lang="es-MX" sz="700">
                          <a:effectLst/>
                        </a:rPr>
                        <a:t>REQ-FD8</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Va a operar adecuadamente en el rango de intensidad de lluvia débil y moderada.</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261960184"/>
                  </a:ext>
                </a:extLst>
              </a:tr>
              <a:tr h="264083">
                <a:tc>
                  <a:txBody>
                    <a:bodyPr/>
                    <a:lstStyle/>
                    <a:p>
                      <a:pPr marL="0" marR="0">
                        <a:lnSpc>
                          <a:spcPct val="107000"/>
                        </a:lnSpc>
                        <a:spcBef>
                          <a:spcPts val="0"/>
                        </a:spcBef>
                        <a:spcAft>
                          <a:spcPts val="800"/>
                        </a:spcAft>
                      </a:pPr>
                      <a:r>
                        <a:rPr lang="es-MX" sz="700">
                          <a:effectLst/>
                        </a:rPr>
                        <a:t>REQ-FG1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Tener usuario y contraseña para las cuentas que se requieran.</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2059371067"/>
                  </a:ext>
                </a:extLst>
              </a:tr>
              <a:tr h="264083">
                <a:tc>
                  <a:txBody>
                    <a:bodyPr/>
                    <a:lstStyle/>
                    <a:p>
                      <a:pPr marL="0" marR="0">
                        <a:lnSpc>
                          <a:spcPct val="107000"/>
                        </a:lnSpc>
                        <a:spcBef>
                          <a:spcPts val="0"/>
                        </a:spcBef>
                        <a:spcAft>
                          <a:spcPts val="800"/>
                        </a:spcAft>
                      </a:pPr>
                      <a:r>
                        <a:rPr lang="es-MX" sz="700">
                          <a:effectLst/>
                        </a:rPr>
                        <a:t>REQ-FG2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Gateway va a funcionar si se encuentra energizado.</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96873088"/>
                  </a:ext>
                </a:extLst>
              </a:tr>
              <a:tr h="276224">
                <a:tc>
                  <a:txBody>
                    <a:bodyPr/>
                    <a:lstStyle/>
                    <a:p>
                      <a:pPr marL="0" marR="0">
                        <a:lnSpc>
                          <a:spcPct val="107000"/>
                        </a:lnSpc>
                        <a:spcBef>
                          <a:spcPts val="0"/>
                        </a:spcBef>
                        <a:spcAft>
                          <a:spcPts val="800"/>
                        </a:spcAft>
                      </a:pPr>
                      <a:r>
                        <a:rPr lang="es-MX" sz="700">
                          <a:effectLst/>
                        </a:rPr>
                        <a:t>REQ-FG3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Debe de comunicarse hasta con 10 dispositivos medidores de nivel de residuos.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964251676"/>
                  </a:ext>
                </a:extLst>
              </a:tr>
              <a:tr h="264083">
                <a:tc>
                  <a:txBody>
                    <a:bodyPr/>
                    <a:lstStyle/>
                    <a:p>
                      <a:pPr marL="0" marR="0">
                        <a:lnSpc>
                          <a:spcPct val="107000"/>
                        </a:lnSpc>
                        <a:spcBef>
                          <a:spcPts val="0"/>
                        </a:spcBef>
                        <a:spcAft>
                          <a:spcPts val="800"/>
                        </a:spcAft>
                      </a:pPr>
                      <a:r>
                        <a:rPr lang="es-MX" sz="700">
                          <a:effectLst/>
                        </a:rPr>
                        <a:t>REQ-FG4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Solo se podrá conectar con un servidor.</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829292442"/>
                  </a:ext>
                </a:extLst>
              </a:tr>
              <a:tr h="276224">
                <a:tc>
                  <a:txBody>
                    <a:bodyPr/>
                    <a:lstStyle/>
                    <a:p>
                      <a:pPr marL="0" marR="0">
                        <a:lnSpc>
                          <a:spcPct val="107000"/>
                        </a:lnSpc>
                        <a:spcBef>
                          <a:spcPts val="0"/>
                        </a:spcBef>
                        <a:spcAft>
                          <a:spcPts val="800"/>
                        </a:spcAft>
                      </a:pPr>
                      <a:r>
                        <a:rPr lang="es-MX" sz="700">
                          <a:effectLst/>
                        </a:rPr>
                        <a:t>REQ-FS1</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sistema de recolección va a controlar y monitorear los dispositivos medidores de residuos.</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481168070"/>
                  </a:ext>
                </a:extLst>
              </a:tr>
              <a:tr h="276224">
                <a:tc>
                  <a:txBody>
                    <a:bodyPr/>
                    <a:lstStyle/>
                    <a:p>
                      <a:pPr marL="0" marR="0">
                        <a:lnSpc>
                          <a:spcPct val="107000"/>
                        </a:lnSpc>
                        <a:spcBef>
                          <a:spcPts val="0"/>
                        </a:spcBef>
                        <a:spcAft>
                          <a:spcPts val="800"/>
                        </a:spcAft>
                      </a:pPr>
                      <a:r>
                        <a:rPr lang="es-MX" sz="700">
                          <a:effectLst/>
                        </a:rPr>
                        <a:t>REQ-FS2</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a:effectLst/>
                        </a:rPr>
                        <a:t>El sistema de recolección se va a comunicar con el servicio de recolección de basura de manera automática.</a:t>
                      </a:r>
                      <a:endParaRPr lang="es-MX" sz="70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1745518888"/>
                  </a:ext>
                </a:extLst>
              </a:tr>
              <a:tr h="285297">
                <a:tc>
                  <a:txBody>
                    <a:bodyPr/>
                    <a:lstStyle/>
                    <a:p>
                      <a:pPr marL="0" marR="0">
                        <a:lnSpc>
                          <a:spcPct val="107000"/>
                        </a:lnSpc>
                        <a:spcBef>
                          <a:spcPts val="0"/>
                        </a:spcBef>
                        <a:spcAft>
                          <a:spcPts val="800"/>
                        </a:spcAft>
                      </a:pPr>
                      <a:r>
                        <a:rPr lang="es-MX" sz="700">
                          <a:effectLst/>
                        </a:rPr>
                        <a:t>REQ-FS3</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dirty="0">
                          <a:effectLst/>
                        </a:rPr>
                        <a:t>Cliente: Jorge </a:t>
                      </a:r>
                      <a:r>
                        <a:rPr lang="es-MX" sz="700" dirty="0" err="1">
                          <a:effectLst/>
                        </a:rPr>
                        <a:t>Bonalez</a:t>
                      </a:r>
                      <a:endParaRPr lang="es-MX" sz="700" dirty="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debe tener la opción de comunicarse con el servicio de recolección de basura a través de forma manual.</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63095188"/>
                  </a:ext>
                </a:extLst>
              </a:tr>
              <a:tr h="276224">
                <a:tc>
                  <a:txBody>
                    <a:bodyPr/>
                    <a:lstStyle/>
                    <a:p>
                      <a:pPr marL="0" marR="0">
                        <a:lnSpc>
                          <a:spcPct val="107000"/>
                        </a:lnSpc>
                        <a:spcBef>
                          <a:spcPts val="0"/>
                        </a:spcBef>
                        <a:spcAft>
                          <a:spcPts val="800"/>
                        </a:spcAft>
                      </a:pPr>
                      <a:r>
                        <a:rPr lang="es-MX" sz="700">
                          <a:effectLst/>
                        </a:rPr>
                        <a:t>REQ-FS4</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MX" sz="700">
                          <a:effectLst/>
                        </a:rPr>
                        <a:t>Cliente: Jorge Bonalez</a:t>
                      </a:r>
                      <a:endParaRPr lang="es-MX" sz="700">
                        <a:effectLst/>
                        <a:latin typeface="Calibri" panose="020F0502020204030204" pitchFamily="34" charset="0"/>
                        <a:ea typeface="Calibri" panose="020F0502020204030204" pitchFamily="34" charset="0"/>
                      </a:endParaRPr>
                    </a:p>
                  </a:txBody>
                  <a:tcPr marL="44652" marR="44652" marT="0" marB="0"/>
                </a:tc>
                <a:tc>
                  <a:txBody>
                    <a:bodyPr/>
                    <a:lstStyle/>
                    <a:p>
                      <a:pPr marL="0" marR="0">
                        <a:lnSpc>
                          <a:spcPct val="107000"/>
                        </a:lnSpc>
                        <a:spcBef>
                          <a:spcPts val="0"/>
                        </a:spcBef>
                        <a:spcAft>
                          <a:spcPts val="800"/>
                        </a:spcAft>
                      </a:pPr>
                      <a:r>
                        <a:rPr lang="es-US" sz="700" dirty="0">
                          <a:effectLst/>
                        </a:rPr>
                        <a:t>El sistema de recolección servidor se podrá conectar hasta con 200 </a:t>
                      </a:r>
                      <a:r>
                        <a:rPr lang="es-US" sz="700" dirty="0" err="1">
                          <a:effectLst/>
                        </a:rPr>
                        <a:t>Gateways</a:t>
                      </a:r>
                      <a:endParaRPr lang="es-MX" sz="700" dirty="0">
                        <a:effectLst/>
                        <a:latin typeface="Calibri" panose="020F0502020204030204" pitchFamily="34" charset="0"/>
                        <a:ea typeface="Calibri" panose="020F0502020204030204" pitchFamily="34" charset="0"/>
                      </a:endParaRPr>
                    </a:p>
                  </a:txBody>
                  <a:tcPr marL="44652" marR="44652" marT="0" marB="0"/>
                </a:tc>
                <a:extLst>
                  <a:ext uri="{0D108BD9-81ED-4DB2-BD59-A6C34878D82A}">
                    <a16:rowId xmlns:a16="http://schemas.microsoft.com/office/drawing/2014/main" val="72326197"/>
                  </a:ext>
                </a:extLst>
              </a:tr>
            </a:tbl>
          </a:graphicData>
        </a:graphic>
      </p:graphicFrame>
    </p:spTree>
    <p:extLst>
      <p:ext uri="{BB962C8B-B14F-4D97-AF65-F5344CB8AC3E}">
        <p14:creationId xmlns:p14="http://schemas.microsoft.com/office/powerpoint/2010/main" val="1877765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Requerimientos </a:t>
            </a:r>
            <a:r>
              <a:rPr lang="es-ES_tradnl" dirty="0"/>
              <a:t>n</a:t>
            </a:r>
            <a:r>
              <a:rPr lang="es-ES_tradnl" dirty="0" smtClean="0"/>
              <a:t>o Funcionales</a:t>
            </a:r>
            <a:endParaRPr lang="es-ES_tradnl"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955065930"/>
              </p:ext>
            </p:extLst>
          </p:nvPr>
        </p:nvGraphicFramePr>
        <p:xfrm>
          <a:off x="1600200" y="1417638"/>
          <a:ext cx="6553200" cy="4335146"/>
        </p:xfrm>
        <a:graphic>
          <a:graphicData uri="http://schemas.openxmlformats.org/drawingml/2006/table">
            <a:tbl>
              <a:tblPr firstRow="1" firstCol="1" bandRow="1">
                <a:tableStyleId>{5C22544A-7EE6-4342-B048-85BDC9FD1C3A}</a:tableStyleId>
              </a:tblPr>
              <a:tblGrid>
                <a:gridCol w="1207283">
                  <a:extLst>
                    <a:ext uri="{9D8B030D-6E8A-4147-A177-3AD203B41FA5}">
                      <a16:colId xmlns:a16="http://schemas.microsoft.com/office/drawing/2014/main" val="4127134840"/>
                    </a:ext>
                  </a:extLst>
                </a:gridCol>
                <a:gridCol w="1129113">
                  <a:extLst>
                    <a:ext uri="{9D8B030D-6E8A-4147-A177-3AD203B41FA5}">
                      <a16:colId xmlns:a16="http://schemas.microsoft.com/office/drawing/2014/main" val="1886951260"/>
                    </a:ext>
                  </a:extLst>
                </a:gridCol>
                <a:gridCol w="4216804">
                  <a:extLst>
                    <a:ext uri="{9D8B030D-6E8A-4147-A177-3AD203B41FA5}">
                      <a16:colId xmlns:a16="http://schemas.microsoft.com/office/drawing/2014/main" val="2240737402"/>
                    </a:ext>
                  </a:extLst>
                </a:gridCol>
              </a:tblGrid>
              <a:tr h="460941">
                <a:tc>
                  <a:txBody>
                    <a:bodyPr/>
                    <a:lstStyle/>
                    <a:p>
                      <a:pPr marL="0" marR="0" algn="ctr">
                        <a:lnSpc>
                          <a:spcPct val="107000"/>
                        </a:lnSpc>
                        <a:spcBef>
                          <a:spcPts val="0"/>
                        </a:spcBef>
                        <a:spcAft>
                          <a:spcPts val="800"/>
                        </a:spcAft>
                      </a:pPr>
                      <a:r>
                        <a:rPr lang="es-MX" sz="1000">
                          <a:effectLst/>
                        </a:rPr>
                        <a:t>ID del Requerimiento</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a:effectLst/>
                        </a:rPr>
                        <a:t>Stakeholder</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lnSpc>
                          <a:spcPct val="107000"/>
                        </a:lnSpc>
                        <a:spcBef>
                          <a:spcPts val="0"/>
                        </a:spcBef>
                        <a:spcAft>
                          <a:spcPts val="800"/>
                        </a:spcAft>
                      </a:pPr>
                      <a:r>
                        <a:rPr lang="es-MX" sz="1000">
                          <a:effectLst/>
                        </a:rPr>
                        <a:t>Requerimientos No Funcionales</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84864177"/>
                  </a:ext>
                </a:extLst>
              </a:tr>
              <a:tr h="443869">
                <a:tc>
                  <a:txBody>
                    <a:bodyPr/>
                    <a:lstStyle/>
                    <a:p>
                      <a:pPr marL="0" marR="0">
                        <a:lnSpc>
                          <a:spcPct val="107000"/>
                        </a:lnSpc>
                        <a:spcBef>
                          <a:spcPts val="0"/>
                        </a:spcBef>
                        <a:spcAft>
                          <a:spcPts val="800"/>
                        </a:spcAft>
                      </a:pPr>
                      <a:r>
                        <a:rPr lang="es-MX" sz="1000">
                          <a:effectLst/>
                        </a:rPr>
                        <a:t>REQ-NF01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La probabilidad de falla del Sistema no podrá ser mayor a 0,05.</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45488955"/>
                  </a:ext>
                </a:extLst>
              </a:tr>
              <a:tr h="725552">
                <a:tc>
                  <a:txBody>
                    <a:bodyPr/>
                    <a:lstStyle/>
                    <a:p>
                      <a:pPr marL="0" marR="0">
                        <a:lnSpc>
                          <a:spcPct val="107000"/>
                        </a:lnSpc>
                        <a:spcBef>
                          <a:spcPts val="0"/>
                        </a:spcBef>
                        <a:spcAft>
                          <a:spcPts val="800"/>
                        </a:spcAft>
                      </a:pPr>
                      <a:r>
                        <a:rPr lang="es-MX" sz="1000">
                          <a:effectLst/>
                        </a:rPr>
                        <a:t>REQ-NF02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300"/>
                        </a:spcAft>
                      </a:pPr>
                      <a:r>
                        <a:rPr lang="es-US" sz="1100">
                          <a:effectLst/>
                        </a:rPr>
                        <a:t>El sistema debe tener una disponibilidad del 99,99% de las veces en que un usuario intente accederlo.</a:t>
                      </a:r>
                      <a:endParaRPr lang="es-MX" sz="1100">
                        <a:effectLst/>
                      </a:endParaRPr>
                    </a:p>
                    <a:p>
                      <a:pPr marL="0" marR="0">
                        <a:lnSpc>
                          <a:spcPct val="107000"/>
                        </a:lnSpc>
                        <a:spcBef>
                          <a:spcPts val="0"/>
                        </a:spcBef>
                        <a:spcAft>
                          <a:spcPts val="800"/>
                        </a:spcAft>
                      </a:pPr>
                      <a:r>
                        <a:rPr lang="es-MX" sz="1100">
                          <a:effectLst/>
                        </a:rPr>
                        <a:t> </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90438544"/>
                  </a:ext>
                </a:extLst>
              </a:tr>
              <a:tr h="443869">
                <a:tc>
                  <a:txBody>
                    <a:bodyPr/>
                    <a:lstStyle/>
                    <a:p>
                      <a:pPr marL="0" marR="0">
                        <a:lnSpc>
                          <a:spcPct val="107000"/>
                        </a:lnSpc>
                        <a:spcBef>
                          <a:spcPts val="0"/>
                        </a:spcBef>
                        <a:spcAft>
                          <a:spcPts val="800"/>
                        </a:spcAft>
                      </a:pPr>
                      <a:r>
                        <a:rPr lang="es-MX" sz="1000">
                          <a:effectLst/>
                        </a:rPr>
                        <a:t>REQ-NFD1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Los contenedores deben de ser fáciles de usar</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17187119"/>
                  </a:ext>
                </a:extLst>
              </a:tr>
              <a:tr h="712751">
                <a:tc>
                  <a:txBody>
                    <a:bodyPr/>
                    <a:lstStyle/>
                    <a:p>
                      <a:pPr marL="0" marR="0">
                        <a:lnSpc>
                          <a:spcPct val="107000"/>
                        </a:lnSpc>
                        <a:spcBef>
                          <a:spcPts val="0"/>
                        </a:spcBef>
                        <a:spcAft>
                          <a:spcPts val="800"/>
                        </a:spcAft>
                      </a:pPr>
                      <a:r>
                        <a:rPr lang="es-MX" sz="1000">
                          <a:effectLst/>
                        </a:rPr>
                        <a:t>REQ-NFD2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a:effectLst/>
                        </a:rPr>
                        <a:t>El dispositivo medidor de nivel de residuos, debe de comunicarse con un Gateway a una distancia mínima de 120 metros</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65829693"/>
                  </a:ext>
                </a:extLst>
              </a:tr>
              <a:tr h="428675">
                <a:tc>
                  <a:txBody>
                    <a:bodyPr/>
                    <a:lstStyle/>
                    <a:p>
                      <a:pPr marL="0" marR="0">
                        <a:lnSpc>
                          <a:spcPct val="107000"/>
                        </a:lnSpc>
                        <a:spcBef>
                          <a:spcPts val="0"/>
                        </a:spcBef>
                        <a:spcAft>
                          <a:spcPts val="800"/>
                        </a:spcAft>
                      </a:pPr>
                      <a:r>
                        <a:rPr lang="es-MX" sz="1000">
                          <a:effectLst/>
                        </a:rPr>
                        <a:t>REQ-NFG1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El sistema debe proporcionar mensajes de error que sean informativos y orientados a usuario final.</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06051951"/>
                  </a:ext>
                </a:extLst>
              </a:tr>
              <a:tr h="647878">
                <a:tc>
                  <a:txBody>
                    <a:bodyPr/>
                    <a:lstStyle/>
                    <a:p>
                      <a:pPr marL="0" marR="0">
                        <a:lnSpc>
                          <a:spcPct val="107000"/>
                        </a:lnSpc>
                        <a:spcBef>
                          <a:spcPts val="0"/>
                        </a:spcBef>
                        <a:spcAft>
                          <a:spcPts val="800"/>
                        </a:spcAft>
                      </a:pPr>
                      <a:r>
                        <a:rPr lang="es-MX" sz="1000">
                          <a:effectLst/>
                        </a:rPr>
                        <a:t>REQ-NFS1</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Si se identifican ataques de seguridad o brecha del sistema, el mismo no continuará operando hasta ser desbloqueado por un administrador de seguridad.</a:t>
                      </a:r>
                      <a:endParaRPr lang="es-MX" sz="11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77616739"/>
                  </a:ext>
                </a:extLst>
              </a:tr>
              <a:tr h="471611">
                <a:tc>
                  <a:txBody>
                    <a:bodyPr/>
                    <a:lstStyle/>
                    <a:p>
                      <a:pPr marL="0" marR="0">
                        <a:lnSpc>
                          <a:spcPct val="107000"/>
                        </a:lnSpc>
                        <a:spcBef>
                          <a:spcPts val="0"/>
                        </a:spcBef>
                        <a:spcAft>
                          <a:spcPts val="800"/>
                        </a:spcAft>
                      </a:pPr>
                      <a:r>
                        <a:rPr lang="es-MX" sz="1000">
                          <a:effectLst/>
                        </a:rPr>
                        <a:t>REQ-NFS2</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MX" sz="1000">
                          <a:effectLst/>
                        </a:rPr>
                        <a:t>Cliente: Jorge Bonalez</a:t>
                      </a:r>
                      <a:endParaRPr lang="es-MX" sz="1100">
                        <a:effectLst/>
                        <a:latin typeface="Calibri" panose="020F0502020204030204" pitchFamily="34" charset="0"/>
                        <a:ea typeface="Calibri" panose="020F0502020204030204" pitchFamily="34" charset="0"/>
                      </a:endParaRPr>
                    </a:p>
                  </a:txBody>
                  <a:tcPr marL="68580" marR="68580" marT="0" marB="0"/>
                </a:tc>
                <a:tc>
                  <a:txBody>
                    <a:bodyPr/>
                    <a:lstStyle/>
                    <a:p>
                      <a:pPr marL="0" marR="0">
                        <a:lnSpc>
                          <a:spcPct val="107000"/>
                        </a:lnSpc>
                        <a:spcBef>
                          <a:spcPts val="0"/>
                        </a:spcBef>
                        <a:spcAft>
                          <a:spcPts val="800"/>
                        </a:spcAft>
                      </a:pPr>
                      <a:r>
                        <a:rPr lang="es-US" sz="1100" dirty="0">
                          <a:effectLst/>
                        </a:rPr>
                        <a:t>Los permisos de acceso al sistema podrán ser cambiados solamente por el administrador de acceso a datos.</a:t>
                      </a:r>
                      <a:endParaRPr lang="es-MX"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68232143"/>
                  </a:ext>
                </a:extLst>
              </a:tr>
            </a:tbl>
          </a:graphicData>
        </a:graphic>
      </p:graphicFrame>
    </p:spTree>
    <p:extLst>
      <p:ext uri="{BB962C8B-B14F-4D97-AF65-F5344CB8AC3E}">
        <p14:creationId xmlns:p14="http://schemas.microsoft.com/office/powerpoint/2010/main" val="1858607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Alcance</a:t>
            </a:r>
            <a:endParaRPr lang="es-ES_tradnl" dirty="0"/>
          </a:p>
        </p:txBody>
      </p:sp>
      <p:sp>
        <p:nvSpPr>
          <p:cNvPr id="3" name="Marcador de contenido 2"/>
          <p:cNvSpPr>
            <a:spLocks noGrp="1"/>
          </p:cNvSpPr>
          <p:nvPr>
            <p:ph idx="1"/>
          </p:nvPr>
        </p:nvSpPr>
        <p:spPr>
          <a:xfrm>
            <a:off x="152400" y="1066800"/>
            <a:ext cx="8915400" cy="5059363"/>
          </a:xfrm>
        </p:spPr>
        <p:txBody>
          <a:bodyPr/>
          <a:lstStyle/>
          <a:p>
            <a:pPr marL="0" indent="0">
              <a:buNone/>
            </a:pPr>
            <a:r>
              <a:rPr lang="es-ES_tradnl" sz="2000" b="1" dirty="0" smtClean="0"/>
              <a:t>Alcance </a:t>
            </a:r>
            <a:r>
              <a:rPr lang="es-ES_tradnl" sz="2000" b="1" dirty="0"/>
              <a:t>del proyecto</a:t>
            </a:r>
            <a:r>
              <a:rPr lang="es-ES_tradnl" sz="2000" b="1" dirty="0" smtClean="0"/>
              <a:t>:</a:t>
            </a:r>
          </a:p>
          <a:p>
            <a:pPr marL="0" indent="0">
              <a:buNone/>
            </a:pPr>
            <a:endParaRPr lang="es-ES_tradnl" sz="2000" b="1" dirty="0"/>
          </a:p>
          <a:p>
            <a:pPr marL="0" indent="0" algn="just">
              <a:buNone/>
            </a:pPr>
            <a:r>
              <a:rPr lang="es-MX" sz="2000" dirty="0"/>
              <a:t>Diseñar y construir un sistema el cual genere la 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endParaRPr lang="es-MX" sz="2000" dirty="0" smtClean="0"/>
          </a:p>
          <a:p>
            <a:pPr marL="0" indent="0">
              <a:buNone/>
            </a:pPr>
            <a:endParaRPr lang="es-MX" sz="2000" dirty="0" smtClean="0"/>
          </a:p>
          <a:p>
            <a:pPr marL="0" indent="0">
              <a:buNone/>
            </a:pPr>
            <a:endParaRPr lang="en-US" sz="2000" dirty="0" smtClean="0"/>
          </a:p>
          <a:p>
            <a:pPr marL="0" indent="0">
              <a:buNone/>
            </a:pPr>
            <a:endParaRPr lang="es-ES_tradnl" sz="1200" dirty="0"/>
          </a:p>
        </p:txBody>
      </p:sp>
    </p:spTree>
    <p:extLst>
      <p:ext uri="{BB962C8B-B14F-4D97-AF65-F5344CB8AC3E}">
        <p14:creationId xmlns:p14="http://schemas.microsoft.com/office/powerpoint/2010/main" val="33330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Alcance</a:t>
            </a:r>
          </a:p>
        </p:txBody>
      </p:sp>
      <p:sp>
        <p:nvSpPr>
          <p:cNvPr id="3" name="Marcador de contenido 2"/>
          <p:cNvSpPr>
            <a:spLocks noGrp="1"/>
          </p:cNvSpPr>
          <p:nvPr>
            <p:ph idx="1"/>
          </p:nvPr>
        </p:nvSpPr>
        <p:spPr>
          <a:xfrm>
            <a:off x="228600" y="1219200"/>
            <a:ext cx="8229600" cy="4525963"/>
          </a:xfrm>
        </p:spPr>
        <p:txBody>
          <a:bodyPr/>
          <a:lstStyle/>
          <a:p>
            <a:pPr marL="0" indent="0">
              <a:buNone/>
            </a:pPr>
            <a:endParaRPr lang="es-MX" sz="1800" b="1" dirty="0" smtClean="0"/>
          </a:p>
          <a:p>
            <a:pPr marL="0" indent="0">
              <a:buNone/>
            </a:pPr>
            <a:r>
              <a:rPr lang="es-MX" sz="1800" b="1" dirty="0" smtClean="0"/>
              <a:t>Dentro </a:t>
            </a:r>
            <a:r>
              <a:rPr lang="es-MX" sz="1800" b="1" dirty="0"/>
              <a:t>del alcance:</a:t>
            </a:r>
          </a:p>
          <a:p>
            <a:pPr marL="0" lvl="0" indent="0">
              <a:buNone/>
            </a:pPr>
            <a:r>
              <a:rPr lang="es-MX" sz="1800" dirty="0"/>
              <a:t>Diseño del Hardware para la medición de los contenedores y la comunicación con la nube.</a:t>
            </a:r>
          </a:p>
          <a:p>
            <a:pPr marL="0" lvl="0" indent="0">
              <a:buNone/>
            </a:pPr>
            <a:r>
              <a:rPr lang="es-MX" sz="1800" dirty="0"/>
              <a:t>Diseño del software para procesar la información del sensor de medición y gestionar la comunicación con la nube.</a:t>
            </a:r>
          </a:p>
          <a:p>
            <a:pPr marL="0" lvl="0" indent="0">
              <a:buNone/>
            </a:pPr>
            <a:r>
              <a:rPr lang="es-MX" sz="1800" dirty="0"/>
              <a:t>Diseño y programación del algoritmo para generar la mejor ruta de recolección.</a:t>
            </a:r>
          </a:p>
          <a:p>
            <a:pPr marL="0" indent="0">
              <a:buNone/>
            </a:pPr>
            <a:r>
              <a:rPr lang="es-MX" sz="1800" dirty="0"/>
              <a:t> </a:t>
            </a:r>
            <a:endParaRPr lang="es-MX" sz="1800" dirty="0" smtClean="0"/>
          </a:p>
          <a:p>
            <a:pPr marL="0" indent="0">
              <a:buNone/>
            </a:pPr>
            <a:r>
              <a:rPr lang="es-MX" sz="1800" b="1" dirty="0" smtClean="0"/>
              <a:t>Fuera </a:t>
            </a:r>
            <a:r>
              <a:rPr lang="es-MX" sz="1800" b="1" dirty="0"/>
              <a:t>del alcance:</a:t>
            </a:r>
          </a:p>
          <a:p>
            <a:pPr marL="0" lvl="0" indent="0">
              <a:buNone/>
            </a:pPr>
            <a:r>
              <a:rPr lang="es-MX" sz="1800" dirty="0"/>
              <a:t>Servicio de la nube.</a:t>
            </a:r>
          </a:p>
          <a:p>
            <a:pPr marL="0" lvl="0" indent="0">
              <a:buNone/>
            </a:pPr>
            <a:r>
              <a:rPr lang="es-MX" sz="1800" dirty="0"/>
              <a:t>Los contenedores.</a:t>
            </a:r>
          </a:p>
          <a:p>
            <a:pPr marL="0" lvl="0" indent="0">
              <a:buNone/>
            </a:pPr>
            <a:r>
              <a:rPr lang="es-MX" sz="1800" dirty="0"/>
              <a:t>Los camiones recolectores</a:t>
            </a:r>
          </a:p>
          <a:p>
            <a:pPr marL="0" indent="0">
              <a:buNone/>
            </a:pPr>
            <a:endParaRPr lang="es-ES_tradnl" dirty="0"/>
          </a:p>
        </p:txBody>
      </p:sp>
    </p:spTree>
    <p:extLst>
      <p:ext uri="{BB962C8B-B14F-4D97-AF65-F5344CB8AC3E}">
        <p14:creationId xmlns:p14="http://schemas.microsoft.com/office/powerpoint/2010/main" val="1457503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WBS</a:t>
            </a:r>
            <a:endParaRPr lang="es-ES_tradnl" dirty="0"/>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8458200" cy="4262437"/>
          </a:xfrm>
          <a:prstGeom prst="rect">
            <a:avLst/>
          </a:prstGeom>
          <a:noFill/>
          <a:ln>
            <a:noFill/>
          </a:ln>
        </p:spPr>
      </p:pic>
    </p:spTree>
    <p:extLst>
      <p:ext uri="{BB962C8B-B14F-4D97-AF65-F5344CB8AC3E}">
        <p14:creationId xmlns:p14="http://schemas.microsoft.com/office/powerpoint/2010/main" val="1807273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1143000"/>
            <a:ext cx="8458200" cy="4983163"/>
          </a:xfrm>
        </p:spPr>
        <p:txBody>
          <a:bodyPr/>
          <a:lstStyle/>
          <a:p>
            <a:pPr marL="0" indent="0">
              <a:buNone/>
            </a:pPr>
            <a:r>
              <a:rPr lang="es-MX" sz="1400" b="1" dirty="0"/>
              <a:t>Ejecución del proyecto:</a:t>
            </a:r>
          </a:p>
          <a:p>
            <a:pPr marL="0" indent="0">
              <a:buNone/>
            </a:pPr>
            <a:r>
              <a:rPr lang="es-MX" sz="1400" dirty="0"/>
              <a:t>El proyecto se dividió en tres partes: Dispositivo medidor de nivel de residuos, Gateway (Administrador de dispositivos) y sistema de </a:t>
            </a:r>
            <a:r>
              <a:rPr lang="es-MX" sz="1400" dirty="0" smtClean="0"/>
              <a:t>recolección</a:t>
            </a:r>
            <a:endParaRPr lang="es-MX" sz="1400" b="1" dirty="0" smtClean="0"/>
          </a:p>
          <a:p>
            <a:pPr marL="0" indent="0">
              <a:buNone/>
            </a:pPr>
            <a:r>
              <a:rPr lang="es-MX" sz="1400" b="1" dirty="0" smtClean="0"/>
              <a:t>Dispositivo </a:t>
            </a:r>
            <a:r>
              <a:rPr lang="es-MX" sz="1400" b="1" dirty="0"/>
              <a:t>medidor de nivel de residuos</a:t>
            </a:r>
          </a:p>
          <a:p>
            <a:pPr marL="228600" indent="-228600">
              <a:buAutoNum type="arabicPeriod"/>
            </a:pPr>
            <a:r>
              <a:rPr lang="es-MX" sz="1400" b="1" dirty="0" smtClean="0"/>
              <a:t>Conceptualización:</a:t>
            </a:r>
            <a:endParaRPr lang="es-MX" sz="1400" b="1" dirty="0"/>
          </a:p>
          <a:p>
            <a:pPr marL="0" indent="0">
              <a:buNone/>
            </a:pPr>
            <a:r>
              <a:rPr lang="es-MX" sz="1400" b="1" dirty="0"/>
              <a:t>	Lista de actividades</a:t>
            </a:r>
            <a:r>
              <a:rPr lang="es-MX" sz="1400" b="1" dirty="0" smtClean="0"/>
              <a:t>:</a:t>
            </a:r>
            <a:endParaRPr lang="es-MX" sz="1400" b="1" dirty="0"/>
          </a:p>
          <a:p>
            <a:pPr lvl="1">
              <a:buFont typeface="Arial" panose="020B0604020202020204" pitchFamily="34" charset="0"/>
              <a:buChar char="•"/>
            </a:pPr>
            <a:r>
              <a:rPr lang="es-MX" sz="1400" dirty="0" smtClean="0"/>
              <a:t>Descripción </a:t>
            </a:r>
            <a:r>
              <a:rPr lang="es-MX" sz="1400" dirty="0"/>
              <a:t>de requisitos funcionales y no funcionales</a:t>
            </a:r>
          </a:p>
          <a:p>
            <a:pPr lvl="1">
              <a:buFont typeface="Arial" panose="020B0604020202020204" pitchFamily="34" charset="0"/>
              <a:buChar char="•"/>
            </a:pPr>
            <a:r>
              <a:rPr lang="es-MX" sz="1400" dirty="0" smtClean="0"/>
              <a:t>Evaluación </a:t>
            </a:r>
            <a:r>
              <a:rPr lang="es-MX" sz="1400" dirty="0"/>
              <a:t>y elección de protocolo de red inalámbrico a utilizar.</a:t>
            </a:r>
          </a:p>
          <a:p>
            <a:pPr lvl="1">
              <a:buFont typeface="Arial" panose="020B0604020202020204" pitchFamily="34" charset="0"/>
              <a:buChar char="•"/>
            </a:pPr>
            <a:r>
              <a:rPr lang="es-MX" sz="1400" dirty="0" smtClean="0"/>
              <a:t>Evaluación </a:t>
            </a:r>
            <a:r>
              <a:rPr lang="es-MX" sz="1400" dirty="0"/>
              <a:t>de tecnologías que trabajen con el protocolo elegido.</a:t>
            </a:r>
          </a:p>
          <a:p>
            <a:pPr lvl="1">
              <a:buFont typeface="Arial" panose="020B0604020202020204" pitchFamily="34" charset="0"/>
              <a:buChar char="•"/>
            </a:pPr>
            <a:r>
              <a:rPr lang="es-MX" sz="1400" dirty="0" smtClean="0"/>
              <a:t>Evaluación </a:t>
            </a:r>
            <a:r>
              <a:rPr lang="es-MX" sz="1400" dirty="0"/>
              <a:t>de sensores de medición en el </a:t>
            </a:r>
            <a:r>
              <a:rPr lang="es-MX" sz="1400" dirty="0" smtClean="0"/>
              <a:t>Mercado.</a:t>
            </a:r>
          </a:p>
          <a:p>
            <a:pPr lvl="1">
              <a:buFont typeface="Arial" panose="020B0604020202020204" pitchFamily="34" charset="0"/>
              <a:buChar char="•"/>
            </a:pPr>
            <a:r>
              <a:rPr lang="es-MX" sz="1400" dirty="0" smtClean="0"/>
              <a:t>Evaluación de Microcontroladores en el Mercado.</a:t>
            </a:r>
            <a:endParaRPr lang="es-MX" sz="1400" dirty="0"/>
          </a:p>
          <a:p>
            <a:pPr marL="0" indent="0">
              <a:buNone/>
            </a:pPr>
            <a:r>
              <a:rPr lang="es-MX" sz="1400" b="1" dirty="0" smtClean="0"/>
              <a:t>2.     Elaboración</a:t>
            </a:r>
            <a:r>
              <a:rPr lang="es-MX" sz="1400" b="1" dirty="0"/>
              <a:t>:</a:t>
            </a:r>
          </a:p>
          <a:p>
            <a:pPr marL="0" indent="0">
              <a:buNone/>
            </a:pPr>
            <a:r>
              <a:rPr lang="es-MX" sz="1400" b="1" dirty="0"/>
              <a:t>	Lista de actividades:</a:t>
            </a:r>
          </a:p>
          <a:p>
            <a:pPr lvl="1">
              <a:buFont typeface="Arial" panose="020B0604020202020204" pitchFamily="34" charset="0"/>
              <a:buChar char="•"/>
            </a:pPr>
            <a:r>
              <a:rPr lang="es-MX" sz="1400" dirty="0" smtClean="0"/>
              <a:t>Diseño </a:t>
            </a:r>
            <a:r>
              <a:rPr lang="es-MX" sz="1400" dirty="0"/>
              <a:t>y análisis de Hardware del dispositivo a nivel de bloques.</a:t>
            </a:r>
          </a:p>
          <a:p>
            <a:pPr lvl="1">
              <a:buFont typeface="Arial" panose="020B0604020202020204" pitchFamily="34" charset="0"/>
              <a:buChar char="•"/>
            </a:pPr>
            <a:r>
              <a:rPr lang="es-MX" sz="1400" dirty="0" smtClean="0"/>
              <a:t>Diagrama </a:t>
            </a:r>
            <a:r>
              <a:rPr lang="es-MX" sz="1400" dirty="0"/>
              <a:t>a bloques de periféricos en el Firmware.</a:t>
            </a:r>
          </a:p>
          <a:p>
            <a:pPr lvl="1">
              <a:buFont typeface="Arial" panose="020B0604020202020204" pitchFamily="34" charset="0"/>
              <a:buChar char="•"/>
            </a:pPr>
            <a:r>
              <a:rPr lang="es-MX" sz="1400" dirty="0" smtClean="0"/>
              <a:t>Diseño </a:t>
            </a:r>
            <a:r>
              <a:rPr lang="es-MX" sz="1400" dirty="0"/>
              <a:t>de Maquina de estados de Firmware de dispositivos.</a:t>
            </a:r>
          </a:p>
          <a:p>
            <a:pPr lvl="1">
              <a:buFont typeface="Arial" panose="020B0604020202020204" pitchFamily="34" charset="0"/>
              <a:buChar char="•"/>
            </a:pPr>
            <a:r>
              <a:rPr lang="es-MX" sz="1400" dirty="0" smtClean="0"/>
              <a:t>Diseño </a:t>
            </a:r>
            <a:r>
              <a:rPr lang="es-MX" sz="1400" dirty="0"/>
              <a:t>de esquemático eléctrico de dispositivo.</a:t>
            </a:r>
          </a:p>
          <a:p>
            <a:pPr lvl="1">
              <a:buFont typeface="Arial" panose="020B0604020202020204" pitchFamily="34" charset="0"/>
              <a:buChar char="•"/>
            </a:pPr>
            <a:r>
              <a:rPr lang="es-MX" sz="1400" dirty="0" smtClean="0"/>
              <a:t>Diseño </a:t>
            </a:r>
            <a:r>
              <a:rPr lang="es-MX" sz="1400" dirty="0"/>
              <a:t>de </a:t>
            </a:r>
            <a:r>
              <a:rPr lang="es-MX" sz="1400" dirty="0" err="1"/>
              <a:t>Layout</a:t>
            </a:r>
            <a:r>
              <a:rPr lang="es-MX" sz="1400" dirty="0"/>
              <a:t> del dispositivo.</a:t>
            </a:r>
          </a:p>
          <a:p>
            <a:endParaRPr lang="es-ES_tradnl" sz="1100" dirty="0"/>
          </a:p>
        </p:txBody>
      </p:sp>
    </p:spTree>
    <p:extLst>
      <p:ext uri="{BB962C8B-B14F-4D97-AF65-F5344CB8AC3E}">
        <p14:creationId xmlns:p14="http://schemas.microsoft.com/office/powerpoint/2010/main" val="1132279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990600"/>
            <a:ext cx="8458200" cy="4983163"/>
          </a:xfrm>
        </p:spPr>
        <p:txBody>
          <a:bodyPr/>
          <a:lstStyle/>
          <a:p>
            <a:pPr marL="228600" lvl="0" indent="-228600">
              <a:buFont typeface="+mj-lt"/>
              <a:buAutoNum type="arabicPeriod" startAt="3"/>
            </a:pPr>
            <a:r>
              <a:rPr lang="es-MX" sz="1300" b="1" dirty="0"/>
              <a:t>Construcción:</a:t>
            </a:r>
          </a:p>
          <a:p>
            <a:pPr marL="0" indent="0">
              <a:buNone/>
            </a:pPr>
            <a:r>
              <a:rPr lang="es-MX" sz="1300" dirty="0"/>
              <a:t>	</a:t>
            </a:r>
            <a:r>
              <a:rPr lang="es-MX" sz="1300" b="1" dirty="0"/>
              <a:t>Lista de actividades:</a:t>
            </a:r>
          </a:p>
          <a:p>
            <a:pPr marL="571500" lvl="1" indent="-171450">
              <a:buFont typeface="Arial" panose="020B0604020202020204" pitchFamily="34" charset="0"/>
              <a:buChar char="•"/>
            </a:pPr>
            <a:r>
              <a:rPr lang="es-MX" sz="1300" dirty="0"/>
              <a:t>Simulación eléctrica de circuito.</a:t>
            </a:r>
          </a:p>
          <a:p>
            <a:pPr marL="571500" lvl="1" indent="-171450">
              <a:buFont typeface="Arial" panose="020B0604020202020204" pitchFamily="34" charset="0"/>
              <a:buChar char="•"/>
            </a:pPr>
            <a:r>
              <a:rPr lang="es-MX" sz="1300" dirty="0"/>
              <a:t>Diseño de máquina de estados y funciones de Firmware.</a:t>
            </a:r>
          </a:p>
          <a:p>
            <a:pPr marL="571500" lvl="1" indent="-171450">
              <a:buFont typeface="Arial" panose="020B0604020202020204" pitchFamily="34" charset="0"/>
              <a:buChar char="•"/>
            </a:pPr>
            <a:r>
              <a:rPr lang="es-MX" sz="1300" dirty="0"/>
              <a:t>Implementación de modos de bajo consumo en Microcontrolador.</a:t>
            </a:r>
          </a:p>
          <a:p>
            <a:pPr marL="571500" lvl="1" indent="-171450">
              <a:buFont typeface="Arial" panose="020B0604020202020204" pitchFamily="34" charset="0"/>
              <a:buChar char="•"/>
            </a:pPr>
            <a:r>
              <a:rPr lang="es-MX" sz="1300" dirty="0"/>
              <a:t>Desarrollo de </a:t>
            </a:r>
            <a:r>
              <a:rPr lang="es-MX" sz="1300" dirty="0" err="1"/>
              <a:t>bootloader</a:t>
            </a:r>
            <a:r>
              <a:rPr lang="es-MX" sz="1300" dirty="0"/>
              <a:t> en Microcontrolador.</a:t>
            </a:r>
          </a:p>
          <a:p>
            <a:pPr marL="571500" lvl="1" indent="-171450">
              <a:buFont typeface="Arial" panose="020B0604020202020204" pitchFamily="34" charset="0"/>
              <a:buChar char="•"/>
            </a:pPr>
            <a:r>
              <a:rPr lang="es-MX" sz="1300" dirty="0"/>
              <a:t>Diseño de molde para el dispositivo.</a:t>
            </a:r>
          </a:p>
          <a:p>
            <a:pPr marL="571500" lvl="1" indent="-171450">
              <a:buFont typeface="Arial" panose="020B0604020202020204" pitchFamily="34" charset="0"/>
              <a:buChar char="•"/>
            </a:pPr>
            <a:r>
              <a:rPr lang="es-MX" sz="1300" dirty="0"/>
              <a:t>Simulaciones de diseño del molde.</a:t>
            </a:r>
          </a:p>
          <a:p>
            <a:pPr marL="571500" lvl="1" indent="-171450">
              <a:buFont typeface="Arial" panose="020B0604020202020204" pitchFamily="34" charset="0"/>
              <a:buChar char="•"/>
            </a:pPr>
            <a:r>
              <a:rPr lang="es-MX" sz="1300" dirty="0"/>
              <a:t>Impresión en 3D de molde para dispositivo.</a:t>
            </a:r>
          </a:p>
          <a:p>
            <a:pPr marL="571500" lvl="1" indent="-171450">
              <a:buFont typeface="Arial" panose="020B0604020202020204" pitchFamily="34" charset="0"/>
              <a:buChar char="•"/>
            </a:pPr>
            <a:r>
              <a:rPr lang="es-MX" sz="1300" dirty="0"/>
              <a:t>Pruebas funcionales de Firmware.</a:t>
            </a:r>
          </a:p>
          <a:p>
            <a:pPr marL="571500" lvl="1" indent="-171450">
              <a:buFont typeface="Arial" panose="020B0604020202020204" pitchFamily="34" charset="0"/>
              <a:buChar char="•"/>
            </a:pPr>
            <a:r>
              <a:rPr lang="es-MX" sz="1300" dirty="0"/>
              <a:t>Pruebas de firmware.</a:t>
            </a:r>
          </a:p>
          <a:p>
            <a:pPr marL="571500" lvl="1" indent="-171450">
              <a:buFont typeface="Arial" panose="020B0604020202020204" pitchFamily="34" charset="0"/>
              <a:buChar char="•"/>
            </a:pPr>
            <a:r>
              <a:rPr lang="es-MX" sz="1300" dirty="0"/>
              <a:t>Corrección de Bugs.</a:t>
            </a:r>
          </a:p>
          <a:p>
            <a:pPr marL="571500" lvl="1" indent="-171450">
              <a:buFont typeface="Arial" panose="020B0604020202020204" pitchFamily="34" charset="0"/>
              <a:buChar char="•"/>
            </a:pPr>
            <a:r>
              <a:rPr lang="es-MX" sz="1300" dirty="0"/>
              <a:t>Pruebas de comunicación entre radio local en pc hacia radio remoto.</a:t>
            </a:r>
          </a:p>
          <a:p>
            <a:pPr marL="571500" lvl="1" indent="-171450">
              <a:buFont typeface="Arial" panose="020B0604020202020204" pitchFamily="34" charset="0"/>
              <a:buChar char="•"/>
            </a:pPr>
            <a:r>
              <a:rPr lang="es-MX" sz="1300" dirty="0"/>
              <a:t>Pruebas funcionales entre radio local en pc hacia radio remoto.</a:t>
            </a:r>
          </a:p>
          <a:p>
            <a:pPr marL="571500" lvl="1" indent="-171450">
              <a:buFont typeface="Arial" panose="020B0604020202020204" pitchFamily="34" charset="0"/>
              <a:buChar char="•"/>
            </a:pPr>
            <a:r>
              <a:rPr lang="es-MX" sz="1300" dirty="0"/>
              <a:t>Unión de molde con los componentes.</a:t>
            </a:r>
          </a:p>
          <a:p>
            <a:pPr marL="228600" lvl="0" indent="-228600">
              <a:buFont typeface="+mj-lt"/>
              <a:buAutoNum type="arabicPeriod" startAt="4"/>
            </a:pPr>
            <a:r>
              <a:rPr lang="es-MX" sz="1300" b="1" dirty="0"/>
              <a:t>Transición:</a:t>
            </a:r>
          </a:p>
          <a:p>
            <a:pPr marL="0" indent="0">
              <a:buNone/>
            </a:pPr>
            <a:r>
              <a:rPr lang="es-MX" sz="1300" dirty="0"/>
              <a:t>	</a:t>
            </a:r>
            <a:r>
              <a:rPr lang="es-MX" sz="1300" b="1" dirty="0"/>
              <a:t>Lista de actividades:</a:t>
            </a:r>
          </a:p>
          <a:p>
            <a:pPr marL="571500" lvl="1" indent="-171450">
              <a:buFont typeface="Arial" panose="020B0604020202020204" pitchFamily="34" charset="0"/>
              <a:buChar char="•"/>
            </a:pPr>
            <a:r>
              <a:rPr lang="es-MX" sz="1300" dirty="0"/>
              <a:t>Producto versión 1.0</a:t>
            </a:r>
          </a:p>
          <a:p>
            <a:pPr marL="571500" lvl="1" indent="-171450">
              <a:buFont typeface="Arial" panose="020B0604020202020204" pitchFamily="34" charset="0"/>
              <a:buChar char="•"/>
            </a:pPr>
            <a:r>
              <a:rPr lang="es-MX" sz="1300" dirty="0"/>
              <a:t>Documentación de código de Firmware.</a:t>
            </a:r>
          </a:p>
          <a:p>
            <a:pPr marL="571500" lvl="1" indent="-171450">
              <a:buFont typeface="Arial" panose="020B0604020202020204" pitchFamily="34" charset="0"/>
              <a:buChar char="•"/>
            </a:pPr>
            <a:r>
              <a:rPr lang="es-MX" sz="1300" dirty="0"/>
              <a:t>Documentación de hardware.</a:t>
            </a:r>
          </a:p>
          <a:p>
            <a:pPr marL="571500" lvl="1" indent="-171450">
              <a:buFont typeface="Arial" panose="020B0604020202020204" pitchFamily="34" charset="0"/>
              <a:buChar char="•"/>
            </a:pPr>
            <a:r>
              <a:rPr lang="es-MX" sz="1300" dirty="0"/>
              <a:t>Documentación de diseño de molde.</a:t>
            </a:r>
          </a:p>
          <a:p>
            <a:pPr marL="0" indent="0">
              <a:buNone/>
            </a:pPr>
            <a:r>
              <a:rPr lang="es-MX" sz="1300" dirty="0"/>
              <a:t> </a:t>
            </a:r>
          </a:p>
          <a:p>
            <a:endParaRPr lang="es-ES_tradnl" sz="500" dirty="0"/>
          </a:p>
        </p:txBody>
      </p:sp>
    </p:spTree>
    <p:extLst>
      <p:ext uri="{BB962C8B-B14F-4D97-AF65-F5344CB8AC3E}">
        <p14:creationId xmlns:p14="http://schemas.microsoft.com/office/powerpoint/2010/main" val="3866446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990600"/>
            <a:ext cx="8458200" cy="4983163"/>
          </a:xfrm>
        </p:spPr>
        <p:txBody>
          <a:bodyPr/>
          <a:lstStyle/>
          <a:p>
            <a:pPr marL="0" indent="0">
              <a:buNone/>
            </a:pPr>
            <a:r>
              <a:rPr lang="es-MX" sz="1100" dirty="0" smtClean="0"/>
              <a:t> </a:t>
            </a:r>
            <a:r>
              <a:rPr lang="es-MX" sz="1100" b="1" dirty="0" smtClean="0"/>
              <a:t>Gateway </a:t>
            </a:r>
            <a:r>
              <a:rPr lang="es-MX" sz="1100" b="1" dirty="0"/>
              <a:t>(Administrador de dispositivos</a:t>
            </a:r>
            <a:r>
              <a:rPr lang="es-MX" sz="1100" b="1" dirty="0" smtClean="0"/>
              <a:t>)</a:t>
            </a:r>
            <a:endParaRPr lang="es-MX" sz="1100" b="1" dirty="0"/>
          </a:p>
          <a:p>
            <a:pPr marL="228600" indent="-228600">
              <a:buFont typeface="+mj-lt"/>
              <a:buAutoNum type="arabicPeriod"/>
            </a:pPr>
            <a:r>
              <a:rPr lang="es-MX" sz="1100" b="1" dirty="0" smtClean="0"/>
              <a:t>Conceptualización</a:t>
            </a:r>
            <a:endParaRPr lang="es-MX" sz="1100" b="1" dirty="0"/>
          </a:p>
          <a:p>
            <a:pPr marL="0" indent="0">
              <a:buNone/>
            </a:pPr>
            <a:r>
              <a:rPr lang="es-MX" sz="1100" b="1" dirty="0"/>
              <a:t>Lista de actividades:</a:t>
            </a:r>
          </a:p>
          <a:p>
            <a:pPr marL="571500" lvl="1" indent="-171450">
              <a:buFont typeface="Arial" panose="020B0604020202020204" pitchFamily="34" charset="0"/>
              <a:buChar char="•"/>
            </a:pPr>
            <a:r>
              <a:rPr lang="es-MX" sz="1100" dirty="0" smtClean="0"/>
              <a:t>Descripción </a:t>
            </a:r>
            <a:r>
              <a:rPr lang="es-MX" sz="1100" dirty="0"/>
              <a:t>de requisitos funcionales y no funcionales</a:t>
            </a:r>
          </a:p>
          <a:p>
            <a:pPr marL="571500" lvl="1" indent="-171450">
              <a:buFont typeface="Arial" panose="020B0604020202020204" pitchFamily="34" charset="0"/>
              <a:buChar char="•"/>
            </a:pPr>
            <a:r>
              <a:rPr lang="es-MX" sz="1100" dirty="0" smtClean="0"/>
              <a:t>Evaluación </a:t>
            </a:r>
            <a:r>
              <a:rPr lang="es-MX" sz="1100" dirty="0"/>
              <a:t>y elección de protocolo de red inalámbrico a utilizar.</a:t>
            </a:r>
          </a:p>
          <a:p>
            <a:pPr marL="571500" lvl="1" indent="-171450">
              <a:buFont typeface="Arial" panose="020B0604020202020204" pitchFamily="34" charset="0"/>
              <a:buChar char="•"/>
            </a:pPr>
            <a:r>
              <a:rPr lang="es-MX" sz="1100" dirty="0" smtClean="0"/>
              <a:t>Elaboración</a:t>
            </a:r>
            <a:endParaRPr lang="es-MX" sz="1100" dirty="0"/>
          </a:p>
          <a:p>
            <a:pPr marL="0" indent="0">
              <a:buNone/>
            </a:pPr>
            <a:r>
              <a:rPr lang="es-MX" sz="1100" b="1" dirty="0"/>
              <a:t>Lista de actividades:</a:t>
            </a:r>
          </a:p>
          <a:p>
            <a:pPr marL="571500" lvl="1" indent="-171450">
              <a:buFont typeface="Arial" panose="020B0604020202020204" pitchFamily="34" charset="0"/>
              <a:buChar char="•"/>
            </a:pPr>
            <a:r>
              <a:rPr lang="es-MX" sz="1100" dirty="0" smtClean="0"/>
              <a:t>Diagrama </a:t>
            </a:r>
            <a:r>
              <a:rPr lang="es-MX" sz="1100" dirty="0"/>
              <a:t>de script para la administración de la red.</a:t>
            </a:r>
          </a:p>
          <a:p>
            <a:pPr marL="571500" lvl="1" indent="-171450">
              <a:buFont typeface="Arial" panose="020B0604020202020204" pitchFamily="34" charset="0"/>
              <a:buChar char="•"/>
            </a:pPr>
            <a:r>
              <a:rPr lang="es-MX" sz="1100" dirty="0" smtClean="0"/>
              <a:t>Diagrama </a:t>
            </a:r>
            <a:r>
              <a:rPr lang="es-MX" sz="1100" dirty="0"/>
              <a:t>de script para la comunicación entre clientes de server con dispositivos finales.</a:t>
            </a:r>
          </a:p>
          <a:p>
            <a:pPr marL="571500" lvl="1" indent="-171450">
              <a:buFont typeface="Arial" panose="020B0604020202020204" pitchFamily="34" charset="0"/>
              <a:buChar char="•"/>
            </a:pPr>
            <a:r>
              <a:rPr lang="es-MX" sz="1100" dirty="0" smtClean="0"/>
              <a:t>Diagrama </a:t>
            </a:r>
            <a:r>
              <a:rPr lang="es-MX" sz="1100" dirty="0"/>
              <a:t>de script para la actualización de firmware de dispositivos finales.</a:t>
            </a:r>
          </a:p>
          <a:p>
            <a:pPr marL="571500" lvl="1" indent="-171450">
              <a:buFont typeface="Arial" panose="020B0604020202020204" pitchFamily="34" charset="0"/>
              <a:buChar char="•"/>
            </a:pPr>
            <a:r>
              <a:rPr lang="es-MX" sz="1100" dirty="0" smtClean="0"/>
              <a:t>Diagrama </a:t>
            </a:r>
            <a:r>
              <a:rPr lang="es-MX" sz="1100" dirty="0"/>
              <a:t>de script para la actualización remota de scripts en Gateway.</a:t>
            </a:r>
          </a:p>
          <a:p>
            <a:pPr marL="571500" lvl="1" indent="-171450">
              <a:buFont typeface="Arial" panose="020B0604020202020204" pitchFamily="34" charset="0"/>
              <a:buChar char="•"/>
            </a:pPr>
            <a:r>
              <a:rPr lang="es-MX" sz="1100" dirty="0" smtClean="0"/>
              <a:t>Implementación </a:t>
            </a:r>
            <a:r>
              <a:rPr lang="es-MX" sz="1100" dirty="0"/>
              <a:t>de scripts.</a:t>
            </a:r>
          </a:p>
          <a:p>
            <a:pPr marL="228600" indent="-228600">
              <a:buFont typeface="+mj-lt"/>
              <a:buAutoNum type="arabicPeriod" startAt="2"/>
            </a:pPr>
            <a:r>
              <a:rPr lang="es-MX" sz="1100" b="1" dirty="0" smtClean="0"/>
              <a:t>Construcción</a:t>
            </a:r>
            <a:endParaRPr lang="es-MX" sz="1100" b="1" dirty="0"/>
          </a:p>
          <a:p>
            <a:pPr marL="0" indent="0">
              <a:buNone/>
            </a:pPr>
            <a:r>
              <a:rPr lang="es-MX" sz="1100" b="1" dirty="0"/>
              <a:t>Lista de actividades:</a:t>
            </a:r>
            <a:r>
              <a:rPr lang="es-MX" sz="1100" dirty="0"/>
              <a:t>	</a:t>
            </a:r>
          </a:p>
          <a:p>
            <a:pPr marL="571500" lvl="1" indent="-171450">
              <a:buFont typeface="Arial" panose="020B0604020202020204" pitchFamily="34" charset="0"/>
              <a:buChar char="•"/>
            </a:pPr>
            <a:r>
              <a:rPr lang="es-MX" sz="1100" dirty="0" smtClean="0"/>
              <a:t>Pruebas </a:t>
            </a:r>
            <a:r>
              <a:rPr lang="es-MX" sz="1100" dirty="0"/>
              <a:t>de rango de alcance con dispositivos finales.</a:t>
            </a:r>
          </a:p>
          <a:p>
            <a:pPr marL="571500" lvl="1" indent="-171450">
              <a:buFont typeface="Arial" panose="020B0604020202020204" pitchFamily="34" charset="0"/>
              <a:buChar char="•"/>
            </a:pPr>
            <a:r>
              <a:rPr lang="es-MX" sz="1100" dirty="0" smtClean="0"/>
              <a:t>Pruebas </a:t>
            </a:r>
            <a:r>
              <a:rPr lang="es-MX" sz="1100" dirty="0"/>
              <a:t>de comunicación en ambiente urbano con línea de vista.</a:t>
            </a:r>
          </a:p>
          <a:p>
            <a:pPr marL="571500" lvl="1" indent="-171450">
              <a:buFont typeface="Arial" panose="020B0604020202020204" pitchFamily="34" charset="0"/>
              <a:buChar char="•"/>
            </a:pPr>
            <a:r>
              <a:rPr lang="es-MX" sz="1100" dirty="0" smtClean="0"/>
              <a:t>Pruebas </a:t>
            </a:r>
            <a:r>
              <a:rPr lang="es-MX" sz="1100" dirty="0"/>
              <a:t>de comunicación en ambiente urbano sin línea de vista.</a:t>
            </a:r>
          </a:p>
          <a:p>
            <a:pPr marL="571500" lvl="1" indent="-171450">
              <a:buFont typeface="Arial" panose="020B0604020202020204" pitchFamily="34" charset="0"/>
              <a:buChar char="•"/>
            </a:pPr>
            <a:r>
              <a:rPr lang="es-MX" sz="1100" dirty="0" smtClean="0"/>
              <a:t>Pruebas </a:t>
            </a:r>
            <a:r>
              <a:rPr lang="es-MX" sz="1100" dirty="0"/>
              <a:t>de actualización de firmware remoto.</a:t>
            </a:r>
          </a:p>
          <a:p>
            <a:pPr marL="571500" lvl="1" indent="-171450">
              <a:buFont typeface="Arial" panose="020B0604020202020204" pitchFamily="34" charset="0"/>
              <a:buChar char="•"/>
            </a:pPr>
            <a:r>
              <a:rPr lang="es-MX" sz="1100" dirty="0" smtClean="0"/>
              <a:t>Pruebas </a:t>
            </a:r>
            <a:r>
              <a:rPr lang="es-MX" sz="1100" dirty="0"/>
              <a:t>de comunicación entre múltiples dispositivos finales.</a:t>
            </a:r>
          </a:p>
          <a:p>
            <a:pPr marL="571500" lvl="1" indent="-171450">
              <a:buFont typeface="Arial" panose="020B0604020202020204" pitchFamily="34" charset="0"/>
              <a:buChar char="•"/>
            </a:pPr>
            <a:r>
              <a:rPr lang="es-MX" sz="1100" dirty="0" smtClean="0"/>
              <a:t>Documentación </a:t>
            </a:r>
            <a:r>
              <a:rPr lang="es-MX" sz="1100" dirty="0"/>
              <a:t>de resultado de pruebas</a:t>
            </a:r>
          </a:p>
          <a:p>
            <a:pPr marL="228600" indent="-228600">
              <a:buFont typeface="+mj-lt"/>
              <a:buAutoNum type="arabicPeriod" startAt="3"/>
            </a:pPr>
            <a:r>
              <a:rPr lang="es-MX" sz="1100" b="1" dirty="0" smtClean="0"/>
              <a:t>Transición</a:t>
            </a:r>
            <a:endParaRPr lang="es-MX" sz="1100" b="1" dirty="0"/>
          </a:p>
          <a:p>
            <a:pPr marL="0" indent="0">
              <a:buNone/>
            </a:pPr>
            <a:r>
              <a:rPr lang="es-MX" sz="1100" b="1" dirty="0"/>
              <a:t>Lista de actividades:</a:t>
            </a:r>
            <a:r>
              <a:rPr lang="es-MX" sz="1100" dirty="0"/>
              <a:t>	</a:t>
            </a:r>
          </a:p>
          <a:p>
            <a:pPr marL="571500" lvl="1" indent="-171450">
              <a:buFont typeface="Arial" panose="020B0604020202020204" pitchFamily="34" charset="0"/>
              <a:buChar char="•"/>
            </a:pPr>
            <a:r>
              <a:rPr lang="es-MX" sz="1100" dirty="0" err="1" smtClean="0"/>
              <a:t>Release</a:t>
            </a:r>
            <a:r>
              <a:rPr lang="es-MX" sz="1100" dirty="0" smtClean="0"/>
              <a:t> </a:t>
            </a:r>
            <a:r>
              <a:rPr lang="es-MX" sz="1100" dirty="0"/>
              <a:t>del producto versión 1.0</a:t>
            </a:r>
          </a:p>
          <a:p>
            <a:pPr marL="571500" lvl="1" indent="-171450">
              <a:buFont typeface="Arial" panose="020B0604020202020204" pitchFamily="34" charset="0"/>
              <a:buChar char="•"/>
            </a:pPr>
            <a:r>
              <a:rPr lang="es-MX" sz="1100" dirty="0" smtClean="0"/>
              <a:t>Documentación </a:t>
            </a:r>
            <a:r>
              <a:rPr lang="es-MX" sz="1100" dirty="0"/>
              <a:t>de scripts.</a:t>
            </a:r>
          </a:p>
          <a:p>
            <a:pPr marL="571500" lvl="1" indent="-171450">
              <a:buFont typeface="Arial" panose="020B0604020202020204" pitchFamily="34" charset="0"/>
              <a:buChar char="•"/>
            </a:pPr>
            <a:r>
              <a:rPr lang="es-MX" sz="1100" dirty="0" smtClean="0"/>
              <a:t>Documentación </a:t>
            </a:r>
            <a:r>
              <a:rPr lang="es-MX" sz="1100" dirty="0"/>
              <a:t>de resultado de pruebas.</a:t>
            </a:r>
          </a:p>
          <a:p>
            <a:endParaRPr lang="es-ES_tradnl" sz="500" dirty="0"/>
          </a:p>
        </p:txBody>
      </p:sp>
    </p:spTree>
    <p:extLst>
      <p:ext uri="{BB962C8B-B14F-4D97-AF65-F5344CB8AC3E}">
        <p14:creationId xmlns:p14="http://schemas.microsoft.com/office/powerpoint/2010/main" val="1361043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Introducción</a:t>
            </a:r>
            <a:endParaRPr lang="es-ES_tradnl" dirty="0"/>
          </a:p>
        </p:txBody>
      </p:sp>
      <p:sp>
        <p:nvSpPr>
          <p:cNvPr id="3" name="Marcador de contenido 2"/>
          <p:cNvSpPr>
            <a:spLocks noGrp="1"/>
          </p:cNvSpPr>
          <p:nvPr>
            <p:ph idx="1"/>
          </p:nvPr>
        </p:nvSpPr>
        <p:spPr/>
        <p:txBody>
          <a:bodyPr/>
          <a:lstStyle/>
          <a:p>
            <a:pPr marL="0" indent="0" algn="just">
              <a:buNone/>
            </a:pPr>
            <a:r>
              <a:rPr lang="es-ES_tradnl" sz="2800" dirty="0" smtClean="0"/>
              <a:t>Este proyecto busca atacar la problemática de que </a:t>
            </a:r>
            <a:r>
              <a:rPr lang="es-MX" sz="2800" dirty="0" smtClean="0"/>
              <a:t>en la actualidad los </a:t>
            </a:r>
            <a:r>
              <a:rPr lang="es-MX" sz="2800" dirty="0"/>
              <a:t>contenedores de los residuos al ser rebasados en su capacidad propician </a:t>
            </a:r>
            <a:r>
              <a:rPr lang="es-MX" sz="2800" dirty="0" smtClean="0"/>
              <a:t>que las </a:t>
            </a:r>
            <a:r>
              <a:rPr lang="es-MX" sz="2800" dirty="0"/>
              <a:t>personas los dispongan en lugares inadecuados, fomentando la contaminación de fauna y flora, además de propagar agentes contaminantes al entorno, afectando la imagen de las instalaciones y la preservación de la naturaleza.</a:t>
            </a:r>
            <a:endParaRPr lang="es-ES_tradnl" sz="2800" dirty="0"/>
          </a:p>
        </p:txBody>
      </p:sp>
    </p:spTree>
    <p:extLst>
      <p:ext uri="{BB962C8B-B14F-4D97-AF65-F5344CB8AC3E}">
        <p14:creationId xmlns:p14="http://schemas.microsoft.com/office/powerpoint/2010/main" val="8733781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Actividades</a:t>
            </a:r>
            <a:endParaRPr lang="es-ES_tradnl" dirty="0"/>
          </a:p>
        </p:txBody>
      </p:sp>
      <p:sp>
        <p:nvSpPr>
          <p:cNvPr id="3" name="Marcador de contenido 2"/>
          <p:cNvSpPr>
            <a:spLocks noGrp="1"/>
          </p:cNvSpPr>
          <p:nvPr>
            <p:ph idx="1"/>
          </p:nvPr>
        </p:nvSpPr>
        <p:spPr>
          <a:xfrm>
            <a:off x="228600" y="990600"/>
            <a:ext cx="8458200" cy="4983163"/>
          </a:xfrm>
        </p:spPr>
        <p:txBody>
          <a:bodyPr/>
          <a:lstStyle/>
          <a:p>
            <a:pPr marL="0" indent="0">
              <a:buNone/>
            </a:pPr>
            <a:r>
              <a:rPr lang="es-MX" sz="1300" dirty="0" smtClean="0"/>
              <a:t> </a:t>
            </a:r>
            <a:r>
              <a:rPr lang="es-MX" sz="1300" b="1" dirty="0"/>
              <a:t>Sistema de recolección</a:t>
            </a:r>
          </a:p>
          <a:p>
            <a:pPr marL="0" indent="0">
              <a:buNone/>
            </a:pPr>
            <a:endParaRPr lang="es-MX" sz="1300" b="1" dirty="0"/>
          </a:p>
          <a:p>
            <a:pPr marL="228600" indent="-228600">
              <a:buFont typeface="+mj-lt"/>
              <a:buAutoNum type="arabicPeriod"/>
            </a:pPr>
            <a:r>
              <a:rPr lang="es-MX" sz="1300" b="1" dirty="0" smtClean="0"/>
              <a:t>Conceptualización</a:t>
            </a:r>
            <a:endParaRPr lang="es-MX" sz="1300" b="1" dirty="0"/>
          </a:p>
          <a:p>
            <a:pPr marL="571500" lvl="1" indent="-171450">
              <a:buFont typeface="Arial" panose="020B0604020202020204" pitchFamily="34" charset="0"/>
              <a:buChar char="•"/>
            </a:pPr>
            <a:r>
              <a:rPr lang="es-MX" sz="1300" dirty="0"/>
              <a:t>Lista de actividades:</a:t>
            </a:r>
          </a:p>
          <a:p>
            <a:pPr marL="571500" lvl="1" indent="-171450">
              <a:buFont typeface="Arial" panose="020B0604020202020204" pitchFamily="34" charset="0"/>
              <a:buChar char="•"/>
            </a:pPr>
            <a:r>
              <a:rPr lang="es-MX" sz="1300" dirty="0" smtClean="0"/>
              <a:t>Descripción </a:t>
            </a:r>
            <a:r>
              <a:rPr lang="es-MX" sz="1300" dirty="0"/>
              <a:t>de requisitos funcionales y no funcionales</a:t>
            </a:r>
          </a:p>
          <a:p>
            <a:pPr marL="571500" lvl="1" indent="-171450">
              <a:buFont typeface="Arial" panose="020B0604020202020204" pitchFamily="34" charset="0"/>
              <a:buChar char="•"/>
            </a:pPr>
            <a:r>
              <a:rPr lang="es-MX" sz="1300" dirty="0" smtClean="0"/>
              <a:t>Arquitectura </a:t>
            </a:r>
            <a:r>
              <a:rPr lang="es-MX" sz="1300" dirty="0"/>
              <a:t>del sistema.</a:t>
            </a:r>
          </a:p>
          <a:p>
            <a:pPr marL="0" indent="0">
              <a:buNone/>
            </a:pPr>
            <a:endParaRPr lang="es-MX" sz="1300" b="1" dirty="0"/>
          </a:p>
          <a:p>
            <a:pPr marL="228600" indent="-228600">
              <a:buFont typeface="+mj-lt"/>
              <a:buAutoNum type="arabicPeriod" startAt="2"/>
            </a:pPr>
            <a:r>
              <a:rPr lang="es-MX" sz="1300" b="1" dirty="0" smtClean="0"/>
              <a:t>Elaboración</a:t>
            </a:r>
            <a:endParaRPr lang="es-MX" sz="1300" b="1" dirty="0"/>
          </a:p>
          <a:p>
            <a:pPr marL="0" indent="0">
              <a:buNone/>
            </a:pPr>
            <a:r>
              <a:rPr lang="es-MX" sz="1300" dirty="0"/>
              <a:t>Lista de actividades:</a:t>
            </a:r>
          </a:p>
          <a:p>
            <a:pPr marL="571500" lvl="1" indent="-171450">
              <a:buFont typeface="Arial" panose="020B0604020202020204" pitchFamily="34" charset="0"/>
              <a:buChar char="•"/>
            </a:pPr>
            <a:r>
              <a:rPr lang="es-MX" sz="1300" dirty="0" smtClean="0"/>
              <a:t>Diseño </a:t>
            </a:r>
            <a:r>
              <a:rPr lang="es-MX" sz="1300" dirty="0"/>
              <a:t>de BD</a:t>
            </a:r>
          </a:p>
          <a:p>
            <a:pPr marL="571500" lvl="1" indent="-171450">
              <a:buFont typeface="Arial" panose="020B0604020202020204" pitchFamily="34" charset="0"/>
              <a:buChar char="•"/>
            </a:pPr>
            <a:r>
              <a:rPr lang="es-MX" sz="1300" dirty="0" smtClean="0"/>
              <a:t>Diseño </a:t>
            </a:r>
            <a:r>
              <a:rPr lang="es-MX" sz="1300" dirty="0"/>
              <a:t>de Software</a:t>
            </a:r>
          </a:p>
          <a:p>
            <a:pPr marL="571500" lvl="1" indent="-171450">
              <a:buFont typeface="Arial" panose="020B0604020202020204" pitchFamily="34" charset="0"/>
              <a:buChar char="•"/>
            </a:pPr>
            <a:r>
              <a:rPr lang="es-MX" sz="1300" dirty="0" smtClean="0"/>
              <a:t>Diseño </a:t>
            </a:r>
            <a:r>
              <a:rPr lang="es-MX" sz="1300" dirty="0"/>
              <a:t>de interfaces de comunicaciones</a:t>
            </a:r>
          </a:p>
          <a:p>
            <a:pPr marL="0" indent="0">
              <a:buNone/>
            </a:pPr>
            <a:endParaRPr lang="es-MX" sz="1300" b="1" dirty="0"/>
          </a:p>
          <a:p>
            <a:pPr marL="228600" indent="-228600">
              <a:buFont typeface="+mj-lt"/>
              <a:buAutoNum type="arabicPeriod" startAt="3"/>
            </a:pPr>
            <a:r>
              <a:rPr lang="es-MX" sz="1300" b="1" dirty="0" smtClean="0"/>
              <a:t>Construcción</a:t>
            </a:r>
            <a:endParaRPr lang="es-MX" sz="1300" b="1" dirty="0"/>
          </a:p>
          <a:p>
            <a:pPr marL="628650" lvl="1" indent="-228600">
              <a:buFont typeface="Arial" panose="020B0604020202020204" pitchFamily="34" charset="0"/>
              <a:buChar char="•"/>
            </a:pPr>
            <a:r>
              <a:rPr lang="es-MX" sz="1300" dirty="0"/>
              <a:t>Lista de actividades:</a:t>
            </a:r>
          </a:p>
          <a:p>
            <a:pPr marL="628650" lvl="1" indent="-228600">
              <a:buFont typeface="Arial" panose="020B0604020202020204" pitchFamily="34" charset="0"/>
              <a:buChar char="•"/>
            </a:pPr>
            <a:r>
              <a:rPr lang="es-MX" sz="1300" dirty="0" smtClean="0"/>
              <a:t>Desarrollo </a:t>
            </a:r>
            <a:r>
              <a:rPr lang="es-MX" sz="1300" dirty="0"/>
              <a:t>de sistema</a:t>
            </a:r>
          </a:p>
          <a:p>
            <a:pPr marL="628650" lvl="1" indent="-228600">
              <a:buFont typeface="Arial" panose="020B0604020202020204" pitchFamily="34" charset="0"/>
              <a:buChar char="•"/>
            </a:pPr>
            <a:r>
              <a:rPr lang="es-MX" sz="1300" dirty="0" smtClean="0"/>
              <a:t>Pruebas</a:t>
            </a:r>
            <a:endParaRPr lang="es-MX" sz="1300" dirty="0"/>
          </a:p>
          <a:p>
            <a:pPr marL="0" indent="0">
              <a:buNone/>
            </a:pPr>
            <a:endParaRPr lang="es-MX" sz="1300" b="1" dirty="0"/>
          </a:p>
          <a:p>
            <a:pPr marL="228600" indent="-228600">
              <a:buFont typeface="+mj-lt"/>
              <a:buAutoNum type="arabicPeriod" startAt="4"/>
            </a:pPr>
            <a:r>
              <a:rPr lang="es-MX" sz="1300" b="1" dirty="0" smtClean="0"/>
              <a:t>Construcción</a:t>
            </a:r>
            <a:endParaRPr lang="es-MX" sz="1300" b="1" dirty="0"/>
          </a:p>
          <a:p>
            <a:pPr marL="400050" lvl="1" indent="0">
              <a:buNone/>
            </a:pPr>
            <a:r>
              <a:rPr lang="es-MX" sz="1300" dirty="0"/>
              <a:t>Iniciar </a:t>
            </a:r>
            <a:r>
              <a:rPr lang="es-MX" sz="1300" dirty="0" smtClean="0"/>
              <a:t>Proceso </a:t>
            </a:r>
            <a:r>
              <a:rPr lang="es-MX" sz="1300" dirty="0"/>
              <a:t>de patente de producto</a:t>
            </a:r>
          </a:p>
          <a:p>
            <a:endParaRPr lang="es-ES_tradnl" sz="500" dirty="0"/>
          </a:p>
        </p:txBody>
      </p:sp>
    </p:spTree>
    <p:extLst>
      <p:ext uri="{BB962C8B-B14F-4D97-AF65-F5344CB8AC3E}">
        <p14:creationId xmlns:p14="http://schemas.microsoft.com/office/powerpoint/2010/main" val="3626029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Recursos</a:t>
            </a:r>
            <a:endParaRPr lang="es-ES_tradnl" dirty="0"/>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17638"/>
            <a:ext cx="7391400" cy="4221162"/>
          </a:xfrm>
          <a:prstGeom prst="rect">
            <a:avLst/>
          </a:prstGeom>
          <a:noFill/>
          <a:ln>
            <a:noFill/>
          </a:ln>
        </p:spPr>
      </p:pic>
    </p:spTree>
    <p:extLst>
      <p:ext uri="{BB962C8B-B14F-4D97-AF65-F5344CB8AC3E}">
        <p14:creationId xmlns:p14="http://schemas.microsoft.com/office/powerpoint/2010/main" val="1324035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Calendario</a:t>
            </a:r>
            <a:endParaRPr lang="es-ES_tradnl" dirty="0"/>
          </a:p>
        </p:txBody>
      </p:sp>
      <p:pic>
        <p:nvPicPr>
          <p:cNvPr id="4" name="Imagen 3"/>
          <p:cNvPicPr>
            <a:picLocks noChangeAspect="1"/>
          </p:cNvPicPr>
          <p:nvPr/>
        </p:nvPicPr>
        <p:blipFill>
          <a:blip r:embed="rId3"/>
          <a:stretch>
            <a:fillRect/>
          </a:stretch>
        </p:blipFill>
        <p:spPr>
          <a:xfrm>
            <a:off x="76200" y="990600"/>
            <a:ext cx="5687550" cy="5317026"/>
          </a:xfrm>
          <a:prstGeom prst="rect">
            <a:avLst/>
          </a:prstGeom>
        </p:spPr>
      </p:pic>
      <p:graphicFrame>
        <p:nvGraphicFramePr>
          <p:cNvPr id="7" name="Objeto 6"/>
          <p:cNvGraphicFramePr>
            <a:graphicFrameLocks noChangeAspect="1"/>
          </p:cNvGraphicFramePr>
          <p:nvPr>
            <p:extLst>
              <p:ext uri="{D42A27DB-BD31-4B8C-83A1-F6EECF244321}">
                <p14:modId xmlns:p14="http://schemas.microsoft.com/office/powerpoint/2010/main" val="2545464630"/>
              </p:ext>
            </p:extLst>
          </p:nvPr>
        </p:nvGraphicFramePr>
        <p:xfrm>
          <a:off x="6019800" y="2705344"/>
          <a:ext cx="914400" cy="771525"/>
        </p:xfrm>
        <a:graphic>
          <a:graphicData uri="http://schemas.openxmlformats.org/presentationml/2006/ole">
            <mc:AlternateContent xmlns:mc="http://schemas.openxmlformats.org/markup-compatibility/2006">
              <mc:Choice xmlns:v="urn:schemas-microsoft-com:vml" Requires="v">
                <p:oleObj spid="_x0000_s4116" name="Hoja de cálculo" showAsIcon="1" r:id="rId4" imgW="914400" imgH="771480" progId="Excel.Sheet.12">
                  <p:embed/>
                </p:oleObj>
              </mc:Choice>
              <mc:Fallback>
                <p:oleObj name="Hoja de cálculo" showAsIcon="1" r:id="rId4" imgW="914400" imgH="771480" progId="Excel.Sheet.12">
                  <p:embed/>
                  <p:pic>
                    <p:nvPicPr>
                      <p:cNvPr id="0" name=""/>
                      <p:cNvPicPr/>
                      <p:nvPr/>
                    </p:nvPicPr>
                    <p:blipFill>
                      <a:blip r:embed="rId5"/>
                      <a:stretch>
                        <a:fillRect/>
                      </a:stretch>
                    </p:blipFill>
                    <p:spPr>
                      <a:xfrm>
                        <a:off x="6019800" y="270534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141269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Costos</a:t>
            </a:r>
            <a:endParaRPr lang="es-ES_tradnl" dirty="0"/>
          </a:p>
        </p:txBody>
      </p:sp>
      <p:pic>
        <p:nvPicPr>
          <p:cNvPr id="6" name="Marcador de contenido 5"/>
          <p:cNvPicPr>
            <a:picLocks noGrp="1" noChangeAspect="1"/>
          </p:cNvPicPr>
          <p:nvPr>
            <p:ph idx="1"/>
          </p:nvPr>
        </p:nvPicPr>
        <p:blipFill>
          <a:blip r:embed="rId2"/>
          <a:stretch>
            <a:fillRect/>
          </a:stretch>
        </p:blipFill>
        <p:spPr>
          <a:xfrm>
            <a:off x="381000" y="990600"/>
            <a:ext cx="8305800" cy="4982148"/>
          </a:xfrm>
          <a:prstGeom prst="rect">
            <a:avLst/>
          </a:prstGeom>
        </p:spPr>
      </p:pic>
    </p:spTree>
    <p:extLst>
      <p:ext uri="{BB962C8B-B14F-4D97-AF65-F5344CB8AC3E}">
        <p14:creationId xmlns:p14="http://schemas.microsoft.com/office/powerpoint/2010/main" val="17838306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Calidad</a:t>
            </a:r>
            <a:endParaRPr lang="es-ES_tradnl" dirty="0"/>
          </a:p>
        </p:txBody>
      </p:sp>
      <p:sp>
        <p:nvSpPr>
          <p:cNvPr id="3" name="Marcador de contenido 2"/>
          <p:cNvSpPr>
            <a:spLocks noGrp="1"/>
          </p:cNvSpPr>
          <p:nvPr>
            <p:ph idx="1"/>
          </p:nvPr>
        </p:nvSpPr>
        <p:spPr>
          <a:xfrm>
            <a:off x="457200" y="685800"/>
            <a:ext cx="8229600" cy="4144963"/>
          </a:xfrm>
        </p:spPr>
        <p:txBody>
          <a:bodyPr/>
          <a:lstStyle/>
          <a:p>
            <a:pPr marL="0" indent="0" algn="just">
              <a:buNone/>
            </a:pPr>
            <a:endParaRPr lang="es-ES_tradnl" sz="2800" dirty="0" smtClean="0"/>
          </a:p>
          <a:p>
            <a:pPr marL="0" indent="0" algn="just">
              <a:buNone/>
            </a:pPr>
            <a:r>
              <a:rPr lang="es-MX" sz="2800" dirty="0"/>
              <a:t>La calidad en el presente proyecto final implica directamente cumplir con los requerimientos que el cliente expone en un principio y a lo largo del desarrollo del proyecto.</a:t>
            </a:r>
          </a:p>
          <a:p>
            <a:pPr marL="0" indent="0" algn="just">
              <a:buNone/>
            </a:pPr>
            <a:endParaRPr lang="es-MX" sz="2800" dirty="0"/>
          </a:p>
          <a:p>
            <a:pPr marL="0" indent="0" algn="just">
              <a:buNone/>
            </a:pPr>
            <a:r>
              <a:rPr lang="es-MX" sz="2800" dirty="0"/>
              <a:t>El cumplimiento con lo expuesto en la matriz de requerimientos (RTM) es la pauta que debemos seguir para cumplir con calidad todos y cada uno de los puntos del desarrollo de este proyecto.</a:t>
            </a:r>
          </a:p>
        </p:txBody>
      </p:sp>
    </p:spTree>
    <p:extLst>
      <p:ext uri="{BB962C8B-B14F-4D97-AF65-F5344CB8AC3E}">
        <p14:creationId xmlns:p14="http://schemas.microsoft.com/office/powerpoint/2010/main" val="1508586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Plan de Calidad</a:t>
            </a:r>
          </a:p>
        </p:txBody>
      </p:sp>
      <p:sp>
        <p:nvSpPr>
          <p:cNvPr id="3" name="Marcador de contenido 2"/>
          <p:cNvSpPr>
            <a:spLocks noGrp="1"/>
          </p:cNvSpPr>
          <p:nvPr>
            <p:ph idx="1"/>
          </p:nvPr>
        </p:nvSpPr>
        <p:spPr>
          <a:xfrm>
            <a:off x="457200" y="1295400"/>
            <a:ext cx="8229600" cy="4525963"/>
          </a:xfrm>
        </p:spPr>
        <p:txBody>
          <a:bodyPr/>
          <a:lstStyle/>
          <a:p>
            <a:pPr marL="0" indent="0">
              <a:buNone/>
            </a:pPr>
            <a:r>
              <a:rPr lang="es-MX" sz="2400" dirty="0"/>
              <a:t>Para lograr desarrollar el proyecto con calidad se tiene un desarrollo estipulado en la planeación con los tiempos y las cosas que se deben cumplir en el momento indicado, hacer este desarrollo con estos tiempos correctos es otra condición más que indica calidad en el proyecto, teniendo en cuenta que las peticiones de cambios del cliente podrían afectar los tiempos y la planeación deberá de ser actualizada para cumplir el desarrollo del proyecto con calidad.</a:t>
            </a:r>
          </a:p>
          <a:p>
            <a:pPr marL="0" indent="0">
              <a:buNone/>
            </a:pPr>
            <a:endParaRPr lang="es-MX" sz="2400" dirty="0"/>
          </a:p>
          <a:p>
            <a:pPr marL="0" indent="0">
              <a:buNone/>
            </a:pPr>
            <a:r>
              <a:rPr lang="es-MX" sz="2400" dirty="0"/>
              <a:t>Para obtener una calidad óptima se debe cumplir con los objetivos en tiempo y con el presupuesto indicado, aunado al alcance que debe cubrirse de manera total.</a:t>
            </a:r>
          </a:p>
          <a:p>
            <a:endParaRPr lang="es-ES_tradnl" dirty="0"/>
          </a:p>
        </p:txBody>
      </p:sp>
    </p:spTree>
    <p:extLst>
      <p:ext uri="{BB962C8B-B14F-4D97-AF65-F5344CB8AC3E}">
        <p14:creationId xmlns:p14="http://schemas.microsoft.com/office/powerpoint/2010/main" val="245474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smtClean="0"/>
              <a:t>Matriz RACI</a:t>
            </a:r>
            <a:endParaRPr lang="es-ES_tradnl" dirty="0"/>
          </a:p>
        </p:txBody>
      </p:sp>
      <p:sp>
        <p:nvSpPr>
          <p:cNvPr id="3" name="Marcador de contenido 2"/>
          <p:cNvSpPr>
            <a:spLocks noGrp="1"/>
          </p:cNvSpPr>
          <p:nvPr>
            <p:ph idx="1"/>
          </p:nvPr>
        </p:nvSpPr>
        <p:spPr/>
        <p:txBody>
          <a:bodyPr/>
          <a:lstStyle/>
          <a:p>
            <a:endParaRPr lang="es-MX"/>
          </a:p>
        </p:txBody>
      </p:sp>
      <p:pic>
        <p:nvPicPr>
          <p:cNvPr id="6" name="Imagen 5"/>
          <p:cNvPicPr>
            <a:picLocks noChangeAspect="1"/>
          </p:cNvPicPr>
          <p:nvPr/>
        </p:nvPicPr>
        <p:blipFill>
          <a:blip r:embed="rId2"/>
          <a:stretch>
            <a:fillRect/>
          </a:stretch>
        </p:blipFill>
        <p:spPr>
          <a:xfrm>
            <a:off x="990600" y="1371600"/>
            <a:ext cx="7290566" cy="4496845"/>
          </a:xfrm>
          <a:prstGeom prst="rect">
            <a:avLst/>
          </a:prstGeom>
        </p:spPr>
      </p:pic>
    </p:spTree>
    <p:extLst>
      <p:ext uri="{BB962C8B-B14F-4D97-AF65-F5344CB8AC3E}">
        <p14:creationId xmlns:p14="http://schemas.microsoft.com/office/powerpoint/2010/main" val="456552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Plan de Comunicaciones</a:t>
            </a:r>
            <a:endParaRPr lang="es-ES_tradnl" dirty="0"/>
          </a:p>
        </p:txBody>
      </p:sp>
      <p:pic>
        <p:nvPicPr>
          <p:cNvPr id="5" name="Marcador de contenido 4"/>
          <p:cNvPicPr>
            <a:picLocks noGrp="1" noChangeAspect="1"/>
          </p:cNvPicPr>
          <p:nvPr>
            <p:ph idx="1"/>
          </p:nvPr>
        </p:nvPicPr>
        <p:blipFill>
          <a:blip r:embed="rId3"/>
          <a:stretch>
            <a:fillRect/>
          </a:stretch>
        </p:blipFill>
        <p:spPr>
          <a:xfrm>
            <a:off x="152400" y="1143000"/>
            <a:ext cx="6021919" cy="4894384"/>
          </a:xfrm>
          <a:prstGeom prst="rect">
            <a:avLst/>
          </a:prstGeom>
        </p:spPr>
      </p:pic>
      <p:graphicFrame>
        <p:nvGraphicFramePr>
          <p:cNvPr id="7" name="Objeto 6"/>
          <p:cNvGraphicFramePr>
            <a:graphicFrameLocks noChangeAspect="1"/>
          </p:cNvGraphicFramePr>
          <p:nvPr>
            <p:extLst>
              <p:ext uri="{D42A27DB-BD31-4B8C-83A1-F6EECF244321}">
                <p14:modId xmlns:p14="http://schemas.microsoft.com/office/powerpoint/2010/main" val="1156757578"/>
              </p:ext>
            </p:extLst>
          </p:nvPr>
        </p:nvGraphicFramePr>
        <p:xfrm>
          <a:off x="6973359" y="1600200"/>
          <a:ext cx="914400" cy="771525"/>
        </p:xfrm>
        <a:graphic>
          <a:graphicData uri="http://schemas.openxmlformats.org/presentationml/2006/ole">
            <mc:AlternateContent xmlns:mc="http://schemas.openxmlformats.org/markup-compatibility/2006">
              <mc:Choice xmlns:v="urn:schemas-microsoft-com:vml" Requires="v">
                <p:oleObj spid="_x0000_s1039" name="Hoja de cálculo" showAsIcon="1" r:id="rId4" imgW="914400" imgH="771480" progId="Excel.Sheet.12">
                  <p:embed/>
                </p:oleObj>
              </mc:Choice>
              <mc:Fallback>
                <p:oleObj name="Hoja de cálculo" showAsIcon="1" r:id="rId4" imgW="914400" imgH="771480" progId="Excel.Sheet.12">
                  <p:embed/>
                  <p:pic>
                    <p:nvPicPr>
                      <p:cNvPr id="0" name=""/>
                      <p:cNvPicPr/>
                      <p:nvPr/>
                    </p:nvPicPr>
                    <p:blipFill>
                      <a:blip r:embed="rId5"/>
                      <a:stretch>
                        <a:fillRect/>
                      </a:stretch>
                    </p:blipFill>
                    <p:spPr>
                      <a:xfrm>
                        <a:off x="6973359" y="16002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229873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04800"/>
            <a:ext cx="8229600" cy="1143000"/>
          </a:xfrm>
        </p:spPr>
        <p:txBody>
          <a:bodyPr/>
          <a:lstStyle/>
          <a:p>
            <a:r>
              <a:rPr lang="es-ES_tradnl" dirty="0" smtClean="0"/>
              <a:t>Proceso</a:t>
            </a:r>
            <a:endParaRPr lang="es-ES_tradnl" dirty="0"/>
          </a:p>
        </p:txBody>
      </p:sp>
      <p:sp>
        <p:nvSpPr>
          <p:cNvPr id="3" name="Marcador de contenido 2"/>
          <p:cNvSpPr>
            <a:spLocks noGrp="1"/>
          </p:cNvSpPr>
          <p:nvPr>
            <p:ph idx="1"/>
          </p:nvPr>
        </p:nvSpPr>
        <p:spPr>
          <a:xfrm>
            <a:off x="458096" y="1524000"/>
            <a:ext cx="8229600" cy="4525963"/>
          </a:xfrm>
        </p:spPr>
        <p:txBody>
          <a:bodyPr/>
          <a:lstStyle/>
          <a:p>
            <a:pPr marL="0" indent="0" algn="ctr">
              <a:buNone/>
            </a:pPr>
            <a:endParaRPr lang="es-ES_tradnl" sz="7200" dirty="0"/>
          </a:p>
          <a:p>
            <a:pPr marL="0" indent="0" algn="ctr">
              <a:buNone/>
            </a:pPr>
            <a:r>
              <a:rPr lang="es-ES_tradnl" sz="7200" dirty="0" smtClean="0"/>
              <a:t>EJECUCION</a:t>
            </a:r>
          </a:p>
          <a:p>
            <a:endParaRPr lang="es-ES_tradnl" dirty="0"/>
          </a:p>
        </p:txBody>
      </p:sp>
    </p:spTree>
    <p:extLst>
      <p:ext uri="{BB962C8B-B14F-4D97-AF65-F5344CB8AC3E}">
        <p14:creationId xmlns:p14="http://schemas.microsoft.com/office/powerpoint/2010/main" val="18619676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DISEÑO DB</a:t>
            </a:r>
            <a:endParaRPr lang="es-ES_tradnl" dirty="0"/>
          </a:p>
        </p:txBody>
      </p:sp>
      <p:pic>
        <p:nvPicPr>
          <p:cNvPr id="5" name="Imagen 4"/>
          <p:cNvPicPr>
            <a:picLocks noChangeAspect="1"/>
          </p:cNvPicPr>
          <p:nvPr/>
        </p:nvPicPr>
        <p:blipFill>
          <a:blip r:embed="rId2"/>
          <a:stretch>
            <a:fillRect/>
          </a:stretch>
        </p:blipFill>
        <p:spPr>
          <a:xfrm>
            <a:off x="457200" y="1066800"/>
            <a:ext cx="8305800" cy="5000493"/>
          </a:xfrm>
          <a:prstGeom prst="rect">
            <a:avLst/>
          </a:prstGeom>
        </p:spPr>
      </p:pic>
    </p:spTree>
    <p:extLst>
      <p:ext uri="{BB962C8B-B14F-4D97-AF65-F5344CB8AC3E}">
        <p14:creationId xmlns:p14="http://schemas.microsoft.com/office/powerpoint/2010/main" val="528203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Introducción</a:t>
            </a:r>
            <a:endParaRPr lang="es-ES_tradnl" dirty="0"/>
          </a:p>
        </p:txBody>
      </p:sp>
      <p:sp>
        <p:nvSpPr>
          <p:cNvPr id="3" name="Marcador de contenido 2"/>
          <p:cNvSpPr>
            <a:spLocks noGrp="1"/>
          </p:cNvSpPr>
          <p:nvPr>
            <p:ph idx="1"/>
          </p:nvPr>
        </p:nvSpPr>
        <p:spPr>
          <a:xfrm>
            <a:off x="457200" y="1219200"/>
            <a:ext cx="8229600" cy="4525963"/>
          </a:xfrm>
        </p:spPr>
        <p:txBody>
          <a:bodyPr/>
          <a:lstStyle/>
          <a:p>
            <a:pPr marL="0" indent="0" algn="just">
              <a:buNone/>
            </a:pPr>
            <a:r>
              <a:rPr lang="en-US" sz="2400" dirty="0" smtClean="0"/>
              <a:t>Para </a:t>
            </a:r>
            <a:r>
              <a:rPr lang="en-US" sz="2400" dirty="0" err="1" smtClean="0"/>
              <a:t>esto</a:t>
            </a:r>
            <a:r>
              <a:rPr lang="en-US" sz="2400" dirty="0" smtClean="0"/>
              <a:t> se </a:t>
            </a:r>
            <a:r>
              <a:rPr lang="es-MX" sz="2400" dirty="0" smtClean="0"/>
              <a:t>propone </a:t>
            </a:r>
            <a:r>
              <a:rPr lang="es-ES_tradnl" sz="2400" dirty="0" smtClean="0"/>
              <a:t>el </a:t>
            </a:r>
            <a:r>
              <a:rPr lang="es-ES_tradnl" sz="2400" dirty="0"/>
              <a:t>Sistema de Recolección de Basura </a:t>
            </a:r>
            <a:r>
              <a:rPr lang="es-ES_tradnl" sz="2400" dirty="0" smtClean="0"/>
              <a:t>Inteligente, </a:t>
            </a:r>
            <a:r>
              <a:rPr lang="es-MX" sz="2400" dirty="0" smtClean="0"/>
              <a:t>un </a:t>
            </a:r>
            <a:r>
              <a:rPr lang="es-MX" sz="2400" dirty="0"/>
              <a:t>sistema de medición automático en tiempo real del nivel de cada uno de los contenedores de los </a:t>
            </a:r>
            <a:r>
              <a:rPr lang="es-MX" sz="2400" dirty="0" smtClean="0"/>
              <a:t>residuos.</a:t>
            </a:r>
          </a:p>
          <a:p>
            <a:pPr marL="0" indent="0" algn="just">
              <a:buNone/>
            </a:pPr>
            <a:r>
              <a:rPr lang="es-MX" sz="2400" dirty="0" smtClean="0"/>
              <a:t>El sistema generara la </a:t>
            </a:r>
            <a:r>
              <a:rPr lang="es-MX" sz="2400" dirty="0"/>
              <a:t>ruta óptima para la recolección de la basura en base a la medición de la capacidad de almacenamiento de desperdicios restante de en el contenedor la cual se enviará por medio de un Gateway inalámbricamente a la nube, donde un servidor obtendrá esa información para procesarla con el algoritmo que generara la mejor ruta de recolección. </a:t>
            </a:r>
            <a:endParaRPr lang="es-ES_tradnl" sz="2400" dirty="0"/>
          </a:p>
        </p:txBody>
      </p:sp>
    </p:spTree>
    <p:extLst>
      <p:ext uri="{BB962C8B-B14F-4D97-AF65-F5344CB8AC3E}">
        <p14:creationId xmlns:p14="http://schemas.microsoft.com/office/powerpoint/2010/main" val="33599771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DDL Implementación</a:t>
            </a:r>
            <a:endParaRPr lang="es-ES_tradnl" dirty="0"/>
          </a:p>
        </p:txBody>
      </p:sp>
      <p:pic>
        <p:nvPicPr>
          <p:cNvPr id="4" name="Marcador de contenido 3"/>
          <p:cNvPicPr>
            <a:picLocks noGrp="1" noChangeAspect="1"/>
          </p:cNvPicPr>
          <p:nvPr>
            <p:ph idx="1"/>
          </p:nvPr>
        </p:nvPicPr>
        <p:blipFill>
          <a:blip r:embed="rId2"/>
          <a:stretch>
            <a:fillRect/>
          </a:stretch>
        </p:blipFill>
        <p:spPr>
          <a:xfrm>
            <a:off x="1905000" y="1066800"/>
            <a:ext cx="5105400" cy="4971140"/>
          </a:xfrm>
          <a:prstGeom prst="rect">
            <a:avLst/>
          </a:prstGeom>
        </p:spPr>
      </p:pic>
    </p:spTree>
    <p:extLst>
      <p:ext uri="{BB962C8B-B14F-4D97-AF65-F5344CB8AC3E}">
        <p14:creationId xmlns:p14="http://schemas.microsoft.com/office/powerpoint/2010/main" val="2022558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DDL Implementación</a:t>
            </a:r>
            <a:endParaRPr lang="es-ES_tradnl" dirty="0"/>
          </a:p>
        </p:txBody>
      </p:sp>
      <p:pic>
        <p:nvPicPr>
          <p:cNvPr id="4" name="Marcador de contenido 3"/>
          <p:cNvPicPr>
            <a:picLocks noGrp="1" noChangeAspect="1"/>
          </p:cNvPicPr>
          <p:nvPr>
            <p:ph idx="1"/>
          </p:nvPr>
        </p:nvPicPr>
        <p:blipFill>
          <a:blip r:embed="rId2"/>
          <a:stretch>
            <a:fillRect/>
          </a:stretch>
        </p:blipFill>
        <p:spPr>
          <a:xfrm>
            <a:off x="1143000" y="990600"/>
            <a:ext cx="6833236" cy="5114878"/>
          </a:xfrm>
          <a:prstGeom prst="rect">
            <a:avLst/>
          </a:prstGeom>
        </p:spPr>
      </p:pic>
    </p:spTree>
    <p:extLst>
      <p:ext uri="{BB962C8B-B14F-4D97-AF65-F5344CB8AC3E}">
        <p14:creationId xmlns:p14="http://schemas.microsoft.com/office/powerpoint/2010/main" val="8701540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a:t>
            </a:r>
            <a:endParaRPr lang="es-ES_tradnl" dirty="0"/>
          </a:p>
        </p:txBody>
      </p:sp>
      <p:sp>
        <p:nvSpPr>
          <p:cNvPr id="3" name="Marcador de contenido 2"/>
          <p:cNvSpPr>
            <a:spLocks noGrp="1"/>
          </p:cNvSpPr>
          <p:nvPr>
            <p:ph idx="1"/>
          </p:nvPr>
        </p:nvSpPr>
        <p:spPr>
          <a:xfrm>
            <a:off x="152400" y="1417638"/>
            <a:ext cx="8534400" cy="4525963"/>
          </a:xfrm>
        </p:spPr>
        <p:txBody>
          <a:bodyPr/>
          <a:lstStyle/>
          <a:p>
            <a:pPr marL="0" indent="0" algn="ctr">
              <a:buNone/>
            </a:pPr>
            <a:endParaRPr lang="es-ES_tradnl" sz="7200" dirty="0" smtClean="0"/>
          </a:p>
          <a:p>
            <a:pPr marL="0" indent="0" algn="ctr">
              <a:buNone/>
            </a:pPr>
            <a:r>
              <a:rPr lang="es-ES_tradnl" sz="7200" dirty="0" smtClean="0"/>
              <a:t>Monitoreo y Control</a:t>
            </a:r>
            <a:endParaRPr lang="es-ES_tradnl" sz="7200" dirty="0"/>
          </a:p>
        </p:txBody>
      </p:sp>
    </p:spTree>
    <p:extLst>
      <p:ext uri="{BB962C8B-B14F-4D97-AF65-F5344CB8AC3E}">
        <p14:creationId xmlns:p14="http://schemas.microsoft.com/office/powerpoint/2010/main" val="19333173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sp>
        <p:nvSpPr>
          <p:cNvPr id="9" name="Marcador de contenido 8"/>
          <p:cNvSpPr>
            <a:spLocks noGrp="1"/>
          </p:cNvSpPr>
          <p:nvPr>
            <p:ph idx="1"/>
          </p:nvPr>
        </p:nvSpPr>
        <p:spPr/>
        <p:txBody>
          <a:bodyPr/>
          <a:lstStyle/>
          <a:p>
            <a:endParaRPr lang="es-MX" dirty="0"/>
          </a:p>
        </p:txBody>
      </p:sp>
      <p:graphicFrame>
        <p:nvGraphicFramePr>
          <p:cNvPr id="11" name="Objeto 10"/>
          <p:cNvGraphicFramePr>
            <a:graphicFrameLocks noChangeAspect="1"/>
          </p:cNvGraphicFramePr>
          <p:nvPr>
            <p:extLst>
              <p:ext uri="{D42A27DB-BD31-4B8C-83A1-F6EECF244321}">
                <p14:modId xmlns:p14="http://schemas.microsoft.com/office/powerpoint/2010/main" val="2606232845"/>
              </p:ext>
            </p:extLst>
          </p:nvPr>
        </p:nvGraphicFramePr>
        <p:xfrm>
          <a:off x="685800" y="1219200"/>
          <a:ext cx="7848600" cy="5004479"/>
        </p:xfrm>
        <a:graphic>
          <a:graphicData uri="http://schemas.openxmlformats.org/presentationml/2006/ole">
            <mc:AlternateContent xmlns:mc="http://schemas.openxmlformats.org/markup-compatibility/2006">
              <mc:Choice xmlns:v="urn:schemas-microsoft-com:vml" Requires="v">
                <p:oleObj spid="_x0000_s5124" name="Documento" r:id="rId3" imgW="5940848" imgH="3787943" progId="Word.Document.12">
                  <p:embed/>
                </p:oleObj>
              </mc:Choice>
              <mc:Fallback>
                <p:oleObj name="Documento" r:id="rId3" imgW="5940848" imgH="3787943" progId="Word.Document.12">
                  <p:embed/>
                  <p:pic>
                    <p:nvPicPr>
                      <p:cNvPr id="0" name=""/>
                      <p:cNvPicPr/>
                      <p:nvPr/>
                    </p:nvPicPr>
                    <p:blipFill>
                      <a:blip r:embed="rId4"/>
                      <a:stretch>
                        <a:fillRect/>
                      </a:stretch>
                    </p:blipFill>
                    <p:spPr>
                      <a:xfrm>
                        <a:off x="685800" y="1219200"/>
                        <a:ext cx="7848600" cy="5004479"/>
                      </a:xfrm>
                      <a:prstGeom prst="rect">
                        <a:avLst/>
                      </a:prstGeom>
                    </p:spPr>
                  </p:pic>
                </p:oleObj>
              </mc:Fallback>
            </mc:AlternateContent>
          </a:graphicData>
        </a:graphic>
      </p:graphicFrame>
    </p:spTree>
    <p:extLst>
      <p:ext uri="{BB962C8B-B14F-4D97-AF65-F5344CB8AC3E}">
        <p14:creationId xmlns:p14="http://schemas.microsoft.com/office/powerpoint/2010/main" val="19580004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sp>
        <p:nvSpPr>
          <p:cNvPr id="9" name="Marcador de contenido 8"/>
          <p:cNvSpPr>
            <a:spLocks noGrp="1"/>
          </p:cNvSpPr>
          <p:nvPr>
            <p:ph idx="1"/>
          </p:nvPr>
        </p:nvSpPr>
        <p:spPr/>
        <p:txBody>
          <a:bodyPr/>
          <a:lstStyle/>
          <a:p>
            <a:endParaRPr lang="es-MX" dirty="0"/>
          </a:p>
        </p:txBody>
      </p:sp>
      <p:graphicFrame>
        <p:nvGraphicFramePr>
          <p:cNvPr id="3" name="Objeto 2"/>
          <p:cNvGraphicFramePr>
            <a:graphicFrameLocks noChangeAspect="1"/>
          </p:cNvGraphicFramePr>
          <p:nvPr>
            <p:extLst>
              <p:ext uri="{D42A27DB-BD31-4B8C-83A1-F6EECF244321}">
                <p14:modId xmlns:p14="http://schemas.microsoft.com/office/powerpoint/2010/main" val="2010339339"/>
              </p:ext>
            </p:extLst>
          </p:nvPr>
        </p:nvGraphicFramePr>
        <p:xfrm>
          <a:off x="2362200" y="990599"/>
          <a:ext cx="4419600" cy="5257801"/>
        </p:xfrm>
        <a:graphic>
          <a:graphicData uri="http://schemas.openxmlformats.org/presentationml/2006/ole">
            <mc:AlternateContent xmlns:mc="http://schemas.openxmlformats.org/markup-compatibility/2006">
              <mc:Choice xmlns:v="urn:schemas-microsoft-com:vml" Requires="v">
                <p:oleObj spid="_x0000_s9219" name="Documento" r:id="rId3" imgW="5940848" imgH="7438529" progId="Word.Document.12">
                  <p:embed/>
                </p:oleObj>
              </mc:Choice>
              <mc:Fallback>
                <p:oleObj name="Documento" r:id="rId3" imgW="5940848" imgH="7438529" progId="Word.Document.12">
                  <p:embed/>
                  <p:pic>
                    <p:nvPicPr>
                      <p:cNvPr id="0" name=""/>
                      <p:cNvPicPr/>
                      <p:nvPr/>
                    </p:nvPicPr>
                    <p:blipFill>
                      <a:blip r:embed="rId4"/>
                      <a:stretch>
                        <a:fillRect/>
                      </a:stretch>
                    </p:blipFill>
                    <p:spPr>
                      <a:xfrm>
                        <a:off x="2362200" y="990599"/>
                        <a:ext cx="4419600" cy="5257801"/>
                      </a:xfrm>
                      <a:prstGeom prst="rect">
                        <a:avLst/>
                      </a:prstGeom>
                    </p:spPr>
                  </p:pic>
                </p:oleObj>
              </mc:Fallback>
            </mc:AlternateContent>
          </a:graphicData>
        </a:graphic>
      </p:graphicFrame>
    </p:spTree>
    <p:extLst>
      <p:ext uri="{BB962C8B-B14F-4D97-AF65-F5344CB8AC3E}">
        <p14:creationId xmlns:p14="http://schemas.microsoft.com/office/powerpoint/2010/main" val="35138828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sp>
        <p:nvSpPr>
          <p:cNvPr id="9" name="Marcador de contenido 8"/>
          <p:cNvSpPr>
            <a:spLocks noGrp="1"/>
          </p:cNvSpPr>
          <p:nvPr>
            <p:ph idx="1"/>
          </p:nvPr>
        </p:nvSpPr>
        <p:spPr/>
        <p:txBody>
          <a:bodyPr/>
          <a:lstStyle/>
          <a:p>
            <a:endParaRPr lang="es-MX" dirty="0"/>
          </a:p>
        </p:txBody>
      </p:sp>
      <p:graphicFrame>
        <p:nvGraphicFramePr>
          <p:cNvPr id="3" name="Objeto 2"/>
          <p:cNvGraphicFramePr>
            <a:graphicFrameLocks noChangeAspect="1"/>
          </p:cNvGraphicFramePr>
          <p:nvPr>
            <p:extLst>
              <p:ext uri="{D42A27DB-BD31-4B8C-83A1-F6EECF244321}">
                <p14:modId xmlns:p14="http://schemas.microsoft.com/office/powerpoint/2010/main" val="2744851230"/>
              </p:ext>
            </p:extLst>
          </p:nvPr>
        </p:nvGraphicFramePr>
        <p:xfrm>
          <a:off x="2514600" y="990600"/>
          <a:ext cx="4267200" cy="5119040"/>
        </p:xfrm>
        <a:graphic>
          <a:graphicData uri="http://schemas.openxmlformats.org/presentationml/2006/ole">
            <mc:AlternateContent xmlns:mc="http://schemas.openxmlformats.org/markup-compatibility/2006">
              <mc:Choice xmlns:v="urn:schemas-microsoft-com:vml" Requires="v">
                <p:oleObj spid="_x0000_s6149" name="Documento" r:id="rId3" imgW="5940848" imgH="7134975" progId="Word.Document.12">
                  <p:embed/>
                </p:oleObj>
              </mc:Choice>
              <mc:Fallback>
                <p:oleObj name="Documento" r:id="rId3" imgW="5940848" imgH="7134975" progId="Word.Document.12">
                  <p:embed/>
                  <p:pic>
                    <p:nvPicPr>
                      <p:cNvPr id="0" name=""/>
                      <p:cNvPicPr/>
                      <p:nvPr/>
                    </p:nvPicPr>
                    <p:blipFill>
                      <a:blip r:embed="rId4"/>
                      <a:stretch>
                        <a:fillRect/>
                      </a:stretch>
                    </p:blipFill>
                    <p:spPr>
                      <a:xfrm>
                        <a:off x="2514600" y="990600"/>
                        <a:ext cx="4267200" cy="5119040"/>
                      </a:xfrm>
                      <a:prstGeom prst="rect">
                        <a:avLst/>
                      </a:prstGeom>
                    </p:spPr>
                  </p:pic>
                </p:oleObj>
              </mc:Fallback>
            </mc:AlternateContent>
          </a:graphicData>
        </a:graphic>
      </p:graphicFrame>
    </p:spTree>
    <p:extLst>
      <p:ext uri="{BB962C8B-B14F-4D97-AF65-F5344CB8AC3E}">
        <p14:creationId xmlns:p14="http://schemas.microsoft.com/office/powerpoint/2010/main" val="3853261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Monitoreo y Control</a:t>
            </a:r>
            <a:endParaRPr lang="es-ES_tradnl" dirty="0"/>
          </a:p>
        </p:txBody>
      </p:sp>
      <p:graphicFrame>
        <p:nvGraphicFramePr>
          <p:cNvPr id="3" name="Objeto 2"/>
          <p:cNvGraphicFramePr>
            <a:graphicFrameLocks noChangeAspect="1"/>
          </p:cNvGraphicFramePr>
          <p:nvPr>
            <p:extLst>
              <p:ext uri="{D42A27DB-BD31-4B8C-83A1-F6EECF244321}">
                <p14:modId xmlns:p14="http://schemas.microsoft.com/office/powerpoint/2010/main" val="2161028347"/>
              </p:ext>
            </p:extLst>
          </p:nvPr>
        </p:nvGraphicFramePr>
        <p:xfrm>
          <a:off x="1447800" y="1417638"/>
          <a:ext cx="6644494" cy="4419600"/>
        </p:xfrm>
        <a:graphic>
          <a:graphicData uri="http://schemas.openxmlformats.org/presentationml/2006/ole">
            <mc:AlternateContent xmlns:mc="http://schemas.openxmlformats.org/markup-compatibility/2006">
              <mc:Choice xmlns:v="urn:schemas-microsoft-com:vml" Requires="v">
                <p:oleObj spid="_x0000_s7173" name="Documento" r:id="rId3" imgW="5940848" imgH="3951617" progId="Word.Document.12">
                  <p:embed/>
                </p:oleObj>
              </mc:Choice>
              <mc:Fallback>
                <p:oleObj name="Documento" r:id="rId3" imgW="5940848" imgH="3951617" progId="Word.Document.12">
                  <p:embed/>
                  <p:pic>
                    <p:nvPicPr>
                      <p:cNvPr id="0" name=""/>
                      <p:cNvPicPr/>
                      <p:nvPr/>
                    </p:nvPicPr>
                    <p:blipFill>
                      <a:blip r:embed="rId4"/>
                      <a:stretch>
                        <a:fillRect/>
                      </a:stretch>
                    </p:blipFill>
                    <p:spPr>
                      <a:xfrm>
                        <a:off x="1447800" y="1417638"/>
                        <a:ext cx="6644494" cy="4419600"/>
                      </a:xfrm>
                      <a:prstGeom prst="rect">
                        <a:avLst/>
                      </a:prstGeom>
                    </p:spPr>
                  </p:pic>
                </p:oleObj>
              </mc:Fallback>
            </mc:AlternateContent>
          </a:graphicData>
        </a:graphic>
      </p:graphicFrame>
    </p:spTree>
    <p:extLst>
      <p:ext uri="{BB962C8B-B14F-4D97-AF65-F5344CB8AC3E}">
        <p14:creationId xmlns:p14="http://schemas.microsoft.com/office/powerpoint/2010/main" val="1644625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MX" dirty="0" smtClean="0">
                <a:solidFill>
                  <a:schemeClr val="tx2">
                    <a:lumMod val="75000"/>
                  </a:schemeClr>
                </a:solidFill>
              </a:rPr>
              <a:t>Reporte de Estado</a:t>
            </a:r>
            <a:endParaRPr lang="es-MX" dirty="0">
              <a:solidFill>
                <a:schemeClr val="tx2">
                  <a:lumMod val="75000"/>
                </a:schemeClr>
              </a:solidFill>
            </a:endParaRPr>
          </a:p>
        </p:txBody>
      </p:sp>
      <p:sp>
        <p:nvSpPr>
          <p:cNvPr id="3" name="2 Marcador de contenido"/>
          <p:cNvSpPr>
            <a:spLocks noGrp="1"/>
          </p:cNvSpPr>
          <p:nvPr>
            <p:ph idx="1"/>
          </p:nvPr>
        </p:nvSpPr>
        <p:spPr>
          <a:xfrm>
            <a:off x="1331640" y="1646803"/>
            <a:ext cx="6172200" cy="3737372"/>
          </a:xfrm>
        </p:spPr>
        <p:txBody>
          <a:bodyPr/>
          <a:lstStyle/>
          <a:p>
            <a:pPr>
              <a:buNone/>
            </a:pPr>
            <a:r>
              <a:rPr lang="es-MX" dirty="0"/>
              <a:t>    </a:t>
            </a:r>
          </a:p>
          <a:p>
            <a:pPr>
              <a:buNone/>
            </a:pPr>
            <a:endParaRPr lang="es-ES" dirty="0"/>
          </a:p>
          <a:p>
            <a:pPr>
              <a:buNone/>
            </a:pPr>
            <a:endParaRPr lang="es-MX" dirty="0"/>
          </a:p>
        </p:txBody>
      </p:sp>
      <p:pic>
        <p:nvPicPr>
          <p:cNvPr id="6" name="Imagen 5"/>
          <p:cNvPicPr>
            <a:picLocks noChangeAspect="1"/>
          </p:cNvPicPr>
          <p:nvPr/>
        </p:nvPicPr>
        <p:blipFill>
          <a:blip r:embed="rId3"/>
          <a:stretch>
            <a:fillRect/>
          </a:stretch>
        </p:blipFill>
        <p:spPr>
          <a:xfrm>
            <a:off x="1314450" y="1752600"/>
            <a:ext cx="6991350" cy="3552825"/>
          </a:xfrm>
          <a:prstGeom prst="rect">
            <a:avLst/>
          </a:prstGeom>
        </p:spPr>
      </p:pic>
    </p:spTree>
    <p:extLst>
      <p:ext uri="{BB962C8B-B14F-4D97-AF65-F5344CB8AC3E}">
        <p14:creationId xmlns:p14="http://schemas.microsoft.com/office/powerpoint/2010/main" val="11203036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52400"/>
            <a:ext cx="7886700" cy="994172"/>
          </a:xfrm>
        </p:spPr>
        <p:txBody>
          <a:bodyPr/>
          <a:lstStyle/>
          <a:p>
            <a:pPr algn="ctr"/>
            <a:r>
              <a:rPr lang="es-MX" dirty="0" smtClean="0">
                <a:solidFill>
                  <a:schemeClr val="tx2">
                    <a:lumMod val="75000"/>
                  </a:schemeClr>
                </a:solidFill>
              </a:rPr>
              <a:t>Estado actual de riesgos</a:t>
            </a:r>
            <a:endParaRPr lang="es-MX" dirty="0">
              <a:solidFill>
                <a:schemeClr val="tx2">
                  <a:lumMod val="75000"/>
                </a:schemeClr>
              </a:solidFill>
            </a:endParaRPr>
          </a:p>
        </p:txBody>
      </p:sp>
      <p:graphicFrame>
        <p:nvGraphicFramePr>
          <p:cNvPr id="5" name="Objeto 4"/>
          <p:cNvGraphicFramePr>
            <a:graphicFrameLocks noChangeAspect="1"/>
          </p:cNvGraphicFramePr>
          <p:nvPr>
            <p:extLst>
              <p:ext uri="{D42A27DB-BD31-4B8C-83A1-F6EECF244321}">
                <p14:modId xmlns:p14="http://schemas.microsoft.com/office/powerpoint/2010/main" val="3863341652"/>
              </p:ext>
            </p:extLst>
          </p:nvPr>
        </p:nvGraphicFramePr>
        <p:xfrm>
          <a:off x="2133600" y="990600"/>
          <a:ext cx="4563215" cy="5241234"/>
        </p:xfrm>
        <a:graphic>
          <a:graphicData uri="http://schemas.openxmlformats.org/presentationml/2006/ole">
            <mc:AlternateContent xmlns:mc="http://schemas.openxmlformats.org/markup-compatibility/2006">
              <mc:Choice xmlns:v="urn:schemas-microsoft-com:vml" Requires="v">
                <p:oleObj spid="_x0000_s8195" name="Documento" r:id="rId3" imgW="5940848" imgH="6832862" progId="Word.Document.12">
                  <p:embed/>
                </p:oleObj>
              </mc:Choice>
              <mc:Fallback>
                <p:oleObj name="Documento" r:id="rId3" imgW="5940848" imgH="6832862" progId="Word.Document.12">
                  <p:embed/>
                  <p:pic>
                    <p:nvPicPr>
                      <p:cNvPr id="0" name=""/>
                      <p:cNvPicPr/>
                      <p:nvPr/>
                    </p:nvPicPr>
                    <p:blipFill>
                      <a:blip r:embed="rId4"/>
                      <a:stretch>
                        <a:fillRect/>
                      </a:stretch>
                    </p:blipFill>
                    <p:spPr>
                      <a:xfrm>
                        <a:off x="2133600" y="990600"/>
                        <a:ext cx="4563215" cy="5241234"/>
                      </a:xfrm>
                      <a:prstGeom prst="rect">
                        <a:avLst/>
                      </a:prstGeom>
                    </p:spPr>
                  </p:pic>
                </p:oleObj>
              </mc:Fallback>
            </mc:AlternateContent>
          </a:graphicData>
        </a:graphic>
      </p:graphicFrame>
    </p:spTree>
    <p:extLst>
      <p:ext uri="{BB962C8B-B14F-4D97-AF65-F5344CB8AC3E}">
        <p14:creationId xmlns:p14="http://schemas.microsoft.com/office/powerpoint/2010/main" val="421163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52400"/>
            <a:ext cx="7886700" cy="994172"/>
          </a:xfrm>
        </p:spPr>
        <p:txBody>
          <a:bodyPr/>
          <a:lstStyle/>
          <a:p>
            <a:pPr algn="ctr"/>
            <a:r>
              <a:rPr lang="es-MX" dirty="0" smtClean="0">
                <a:solidFill>
                  <a:schemeClr val="tx2">
                    <a:lumMod val="75000"/>
                  </a:schemeClr>
                </a:solidFill>
              </a:rPr>
              <a:t>Estado actual de riesgos</a:t>
            </a:r>
            <a:endParaRPr lang="es-MX" dirty="0">
              <a:solidFill>
                <a:schemeClr val="tx2">
                  <a:lumMod val="75000"/>
                </a:schemeClr>
              </a:solidFill>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2224589372"/>
              </p:ext>
            </p:extLst>
          </p:nvPr>
        </p:nvGraphicFramePr>
        <p:xfrm>
          <a:off x="2743200" y="1015738"/>
          <a:ext cx="3962400" cy="5228734"/>
        </p:xfrm>
        <a:graphic>
          <a:graphicData uri="http://schemas.openxmlformats.org/presentationml/2006/ole">
            <mc:AlternateContent xmlns:mc="http://schemas.openxmlformats.org/markup-compatibility/2006">
              <mc:Choice xmlns:v="urn:schemas-microsoft-com:vml" Requires="v">
                <p:oleObj spid="_x0000_s10244" name="Documento" r:id="rId3" imgW="5940848" imgH="7852041" progId="Word.Document.12">
                  <p:embed/>
                </p:oleObj>
              </mc:Choice>
              <mc:Fallback>
                <p:oleObj name="Documento" r:id="rId3" imgW="5940848" imgH="7852041" progId="Word.Document.12">
                  <p:embed/>
                  <p:pic>
                    <p:nvPicPr>
                      <p:cNvPr id="0" name=""/>
                      <p:cNvPicPr/>
                      <p:nvPr/>
                    </p:nvPicPr>
                    <p:blipFill>
                      <a:blip r:embed="rId4"/>
                      <a:stretch>
                        <a:fillRect/>
                      </a:stretch>
                    </p:blipFill>
                    <p:spPr>
                      <a:xfrm>
                        <a:off x="2743200" y="1015738"/>
                        <a:ext cx="3962400" cy="5228734"/>
                      </a:xfrm>
                      <a:prstGeom prst="rect">
                        <a:avLst/>
                      </a:prstGeom>
                    </p:spPr>
                  </p:pic>
                </p:oleObj>
              </mc:Fallback>
            </mc:AlternateContent>
          </a:graphicData>
        </a:graphic>
      </p:graphicFrame>
    </p:spTree>
    <p:extLst>
      <p:ext uri="{BB962C8B-B14F-4D97-AF65-F5344CB8AC3E}">
        <p14:creationId xmlns:p14="http://schemas.microsoft.com/office/powerpoint/2010/main" val="363389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t>ProcesoS</a:t>
            </a:r>
            <a:endParaRPr lang="es-ES_tradnl" dirty="0"/>
          </a:p>
        </p:txBody>
      </p:sp>
      <p:sp>
        <p:nvSpPr>
          <p:cNvPr id="3" name="Marcador de contenido 2"/>
          <p:cNvSpPr>
            <a:spLocks noGrp="1"/>
          </p:cNvSpPr>
          <p:nvPr>
            <p:ph idx="1"/>
          </p:nvPr>
        </p:nvSpPr>
        <p:spPr/>
        <p:txBody>
          <a:bodyPr/>
          <a:lstStyle/>
          <a:p>
            <a:r>
              <a:rPr lang="es-ES_tradnl" dirty="0" smtClean="0"/>
              <a:t>INICIO</a:t>
            </a:r>
          </a:p>
          <a:p>
            <a:r>
              <a:rPr lang="es-ES_tradnl" dirty="0" smtClean="0"/>
              <a:t>PLANEACION</a:t>
            </a:r>
          </a:p>
          <a:p>
            <a:r>
              <a:rPr lang="es-ES_tradnl" dirty="0" smtClean="0"/>
              <a:t>EJECUCION</a:t>
            </a:r>
          </a:p>
          <a:p>
            <a:r>
              <a:rPr lang="es-ES_tradnl" dirty="0" smtClean="0"/>
              <a:t>MONITOREO Y CONTROL</a:t>
            </a:r>
          </a:p>
          <a:p>
            <a:r>
              <a:rPr lang="es-ES_tradnl" dirty="0" smtClean="0"/>
              <a:t>CIERRE</a:t>
            </a:r>
            <a:endParaRPr lang="es-ES_tradnl" dirty="0"/>
          </a:p>
        </p:txBody>
      </p:sp>
    </p:spTree>
    <p:extLst>
      <p:ext uri="{BB962C8B-B14F-4D97-AF65-F5344CB8AC3E}">
        <p14:creationId xmlns:p14="http://schemas.microsoft.com/office/powerpoint/2010/main" val="94154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1692" y="152400"/>
            <a:ext cx="7886700" cy="994172"/>
          </a:xfrm>
        </p:spPr>
        <p:txBody>
          <a:bodyPr/>
          <a:lstStyle/>
          <a:p>
            <a:pPr algn="ctr"/>
            <a:r>
              <a:rPr lang="es-MX" dirty="0" smtClean="0">
                <a:solidFill>
                  <a:schemeClr val="tx2">
                    <a:lumMod val="75000"/>
                  </a:schemeClr>
                </a:solidFill>
              </a:rPr>
              <a:t>Estado actual de riesgos</a:t>
            </a:r>
            <a:endParaRPr lang="es-MX" dirty="0">
              <a:solidFill>
                <a:schemeClr val="tx2">
                  <a:lumMod val="75000"/>
                </a:schemeClr>
              </a:solidFill>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2886604164"/>
              </p:ext>
            </p:extLst>
          </p:nvPr>
        </p:nvGraphicFramePr>
        <p:xfrm>
          <a:off x="2667001" y="983054"/>
          <a:ext cx="4039830" cy="5189146"/>
        </p:xfrm>
        <a:graphic>
          <a:graphicData uri="http://schemas.openxmlformats.org/presentationml/2006/ole">
            <mc:AlternateContent xmlns:mc="http://schemas.openxmlformats.org/markup-compatibility/2006">
              <mc:Choice xmlns:v="urn:schemas-microsoft-com:vml" Requires="v">
                <p:oleObj spid="_x0000_s11268" name="Documento" r:id="rId3" imgW="5940848" imgH="7640418" progId="Word.Document.12">
                  <p:embed/>
                </p:oleObj>
              </mc:Choice>
              <mc:Fallback>
                <p:oleObj name="Documento" r:id="rId3" imgW="5940848" imgH="7640418" progId="Word.Document.12">
                  <p:embed/>
                  <p:pic>
                    <p:nvPicPr>
                      <p:cNvPr id="0" name=""/>
                      <p:cNvPicPr/>
                      <p:nvPr/>
                    </p:nvPicPr>
                    <p:blipFill>
                      <a:blip r:embed="rId4"/>
                      <a:stretch>
                        <a:fillRect/>
                      </a:stretch>
                    </p:blipFill>
                    <p:spPr>
                      <a:xfrm>
                        <a:off x="2667001" y="983054"/>
                        <a:ext cx="4039830" cy="5189146"/>
                      </a:xfrm>
                      <a:prstGeom prst="rect">
                        <a:avLst/>
                      </a:prstGeom>
                    </p:spPr>
                  </p:pic>
                </p:oleObj>
              </mc:Fallback>
            </mc:AlternateContent>
          </a:graphicData>
        </a:graphic>
      </p:graphicFrame>
    </p:spTree>
    <p:extLst>
      <p:ext uri="{BB962C8B-B14F-4D97-AF65-F5344CB8AC3E}">
        <p14:creationId xmlns:p14="http://schemas.microsoft.com/office/powerpoint/2010/main" val="30293386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MX" dirty="0" smtClean="0">
                <a:solidFill>
                  <a:schemeClr val="tx2">
                    <a:lumMod val="75000"/>
                  </a:schemeClr>
                </a:solidFill>
              </a:rPr>
              <a:t>Justificación y Cambios</a:t>
            </a:r>
            <a:endParaRPr lang="es-MX" dirty="0">
              <a:solidFill>
                <a:schemeClr val="tx2">
                  <a:lumMod val="75000"/>
                </a:schemeClr>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1778257752"/>
              </p:ext>
            </p:extLst>
          </p:nvPr>
        </p:nvGraphicFramePr>
        <p:xfrm>
          <a:off x="457200" y="1417637"/>
          <a:ext cx="8077200" cy="4383869"/>
        </p:xfrm>
        <a:graphic>
          <a:graphicData uri="http://schemas.openxmlformats.org/drawingml/2006/table">
            <a:tbl>
              <a:tblPr firstRow="1" bandRow="1">
                <a:tableStyleId>{5C22544A-7EE6-4342-B048-85BDC9FD1C3A}</a:tableStyleId>
              </a:tblPr>
              <a:tblGrid>
                <a:gridCol w="1862718">
                  <a:extLst>
                    <a:ext uri="{9D8B030D-6E8A-4147-A177-3AD203B41FA5}">
                      <a16:colId xmlns:a16="http://schemas.microsoft.com/office/drawing/2014/main" val="20000"/>
                    </a:ext>
                  </a:extLst>
                </a:gridCol>
                <a:gridCol w="1140317">
                  <a:extLst>
                    <a:ext uri="{9D8B030D-6E8A-4147-A177-3AD203B41FA5}">
                      <a16:colId xmlns:a16="http://schemas.microsoft.com/office/drawing/2014/main" val="20001"/>
                    </a:ext>
                  </a:extLst>
                </a:gridCol>
                <a:gridCol w="2043653">
                  <a:extLst>
                    <a:ext uri="{9D8B030D-6E8A-4147-A177-3AD203B41FA5}">
                      <a16:colId xmlns:a16="http://schemas.microsoft.com/office/drawing/2014/main" val="20002"/>
                    </a:ext>
                  </a:extLst>
                </a:gridCol>
                <a:gridCol w="816890">
                  <a:extLst>
                    <a:ext uri="{9D8B030D-6E8A-4147-A177-3AD203B41FA5}">
                      <a16:colId xmlns:a16="http://schemas.microsoft.com/office/drawing/2014/main" val="20003"/>
                    </a:ext>
                  </a:extLst>
                </a:gridCol>
                <a:gridCol w="1295844">
                  <a:extLst>
                    <a:ext uri="{9D8B030D-6E8A-4147-A177-3AD203B41FA5}">
                      <a16:colId xmlns:a16="http://schemas.microsoft.com/office/drawing/2014/main" val="20004"/>
                    </a:ext>
                  </a:extLst>
                </a:gridCol>
                <a:gridCol w="917778">
                  <a:extLst>
                    <a:ext uri="{9D8B030D-6E8A-4147-A177-3AD203B41FA5}">
                      <a16:colId xmlns:a16="http://schemas.microsoft.com/office/drawing/2014/main" val="20005"/>
                    </a:ext>
                  </a:extLst>
                </a:gridCol>
              </a:tblGrid>
              <a:tr h="710704">
                <a:tc>
                  <a:txBody>
                    <a:bodyPr/>
                    <a:lstStyle/>
                    <a:p>
                      <a:pPr algn="ctr"/>
                      <a:r>
                        <a:rPr lang="es-VE" sz="1100" dirty="0" smtClean="0"/>
                        <a:t>Número</a:t>
                      </a:r>
                      <a:r>
                        <a:rPr lang="es-VE" sz="1100" baseline="0" dirty="0" smtClean="0"/>
                        <a:t> de Solicitud de Cambio</a:t>
                      </a:r>
                      <a:endParaRPr lang="es-VE" sz="1100" dirty="0"/>
                    </a:p>
                  </a:txBody>
                  <a:tcPr marL="68580" marR="68580" marT="34290" marB="34290"/>
                </a:tc>
                <a:tc>
                  <a:txBody>
                    <a:bodyPr/>
                    <a:lstStyle/>
                    <a:p>
                      <a:pPr algn="ctr"/>
                      <a:r>
                        <a:rPr lang="es-VE" sz="1100" dirty="0" smtClean="0"/>
                        <a:t>Fecha</a:t>
                      </a:r>
                      <a:endParaRPr lang="es-VE" sz="1100" dirty="0"/>
                    </a:p>
                  </a:txBody>
                  <a:tcPr marL="68580" marR="68580" marT="34290" marB="34290"/>
                </a:tc>
                <a:tc>
                  <a:txBody>
                    <a:bodyPr/>
                    <a:lstStyle/>
                    <a:p>
                      <a:pPr algn="ctr"/>
                      <a:r>
                        <a:rPr lang="es-VE" sz="1100" dirty="0" smtClean="0"/>
                        <a:t>Descripción del Cambio</a:t>
                      </a:r>
                      <a:endParaRPr lang="es-VE" sz="1100" dirty="0"/>
                    </a:p>
                  </a:txBody>
                  <a:tcPr marL="68580" marR="68580" marT="34290" marB="34290"/>
                </a:tc>
                <a:tc>
                  <a:txBody>
                    <a:bodyPr/>
                    <a:lstStyle/>
                    <a:p>
                      <a:pPr algn="ctr"/>
                      <a:r>
                        <a:rPr lang="es-VE" sz="1100" dirty="0" smtClean="0"/>
                        <a:t>Impacto del Cambio</a:t>
                      </a:r>
                      <a:endParaRPr lang="es-VE" sz="1100" dirty="0"/>
                    </a:p>
                  </a:txBody>
                  <a:tcPr marL="68580" marR="68580" marT="34290" marB="34290"/>
                </a:tc>
                <a:tc>
                  <a:txBody>
                    <a:bodyPr/>
                    <a:lstStyle/>
                    <a:p>
                      <a:pPr algn="ctr"/>
                      <a:r>
                        <a:rPr lang="es-VE" sz="1100" dirty="0" smtClean="0"/>
                        <a:t>Aprobador</a:t>
                      </a:r>
                      <a:endParaRPr lang="es-VE" sz="1100" dirty="0"/>
                    </a:p>
                  </a:txBody>
                  <a:tcPr marL="68580" marR="68580" marT="34290" marB="34290"/>
                </a:tc>
                <a:tc>
                  <a:txBody>
                    <a:bodyPr/>
                    <a:lstStyle/>
                    <a:p>
                      <a:pPr algn="ctr"/>
                      <a:r>
                        <a:rPr lang="es-VE" sz="1100" dirty="0" smtClean="0"/>
                        <a:t>Estado</a:t>
                      </a:r>
                      <a:endParaRPr lang="es-VE" sz="1100" dirty="0"/>
                    </a:p>
                  </a:txBody>
                  <a:tcPr marL="68580" marR="68580" marT="34290" marB="34290"/>
                </a:tc>
                <a:extLst>
                  <a:ext uri="{0D108BD9-81ED-4DB2-BD59-A6C34878D82A}">
                    <a16:rowId xmlns:a16="http://schemas.microsoft.com/office/drawing/2014/main" val="10000"/>
                  </a:ext>
                </a:extLst>
              </a:tr>
              <a:tr h="710704">
                <a:tc>
                  <a:txBody>
                    <a:bodyPr/>
                    <a:lstStyle/>
                    <a:p>
                      <a:pPr algn="l"/>
                      <a:r>
                        <a:rPr lang="es-VE" sz="1100" dirty="0" smtClean="0">
                          <a:solidFill>
                            <a:srgbClr val="00B050"/>
                          </a:solidFill>
                        </a:rPr>
                        <a:t>C01</a:t>
                      </a:r>
                      <a:endParaRPr lang="es-VE" sz="1100" dirty="0">
                        <a:solidFill>
                          <a:srgbClr val="00B050"/>
                        </a:solidFill>
                      </a:endParaRPr>
                    </a:p>
                  </a:txBody>
                  <a:tcPr marL="68580" marR="68580" marT="34290" marB="34290"/>
                </a:tc>
                <a:tc>
                  <a:txBody>
                    <a:bodyPr/>
                    <a:lstStyle/>
                    <a:p>
                      <a:pPr algn="l"/>
                      <a:r>
                        <a:rPr lang="es-VE" sz="1100" kern="1200" baseline="0" dirty="0" smtClean="0">
                          <a:solidFill>
                            <a:srgbClr val="00B050"/>
                          </a:solidFill>
                          <a:latin typeface="+mn-lt"/>
                          <a:ea typeface="+mn-ea"/>
                          <a:cs typeface="+mn-cs"/>
                        </a:rPr>
                        <a:t>12/08/2017</a:t>
                      </a:r>
                    </a:p>
                  </a:txBody>
                  <a:tcPr marL="68580" marR="68580" marT="34290" marB="34290"/>
                </a:tc>
                <a:tc>
                  <a:txBody>
                    <a:bodyPr/>
                    <a:lstStyle/>
                    <a:p>
                      <a:pPr algn="l"/>
                      <a:r>
                        <a:rPr lang="es-VE" sz="1100" kern="1200" baseline="0" dirty="0" smtClean="0">
                          <a:solidFill>
                            <a:srgbClr val="00B050"/>
                          </a:solidFill>
                          <a:latin typeface="+mn-lt"/>
                          <a:ea typeface="+mn-ea"/>
                          <a:cs typeface="+mn-cs"/>
                        </a:rPr>
                        <a:t>Requerimientos de Storage se mueve a Subproyecto </a:t>
                      </a: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1"/>
                  </a:ext>
                </a:extLst>
              </a:tr>
              <a:tr h="919177">
                <a:tc>
                  <a:txBody>
                    <a:bodyPr/>
                    <a:lstStyle/>
                    <a:p>
                      <a:pPr algn="l"/>
                      <a:r>
                        <a:rPr lang="es-VE" sz="1100" dirty="0" smtClean="0">
                          <a:solidFill>
                            <a:srgbClr val="00B050"/>
                          </a:solidFill>
                        </a:rPr>
                        <a:t>C02</a:t>
                      </a:r>
                      <a:endParaRPr lang="es-VE" sz="1100" dirty="0">
                        <a:solidFill>
                          <a:srgbClr val="00B05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baseline="0" dirty="0" smtClean="0">
                          <a:solidFill>
                            <a:srgbClr val="00B050"/>
                          </a:solidFill>
                          <a:latin typeface="+mn-lt"/>
                          <a:ea typeface="+mn-ea"/>
                          <a:cs typeface="+mn-cs"/>
                        </a:rPr>
                        <a:t>12/08/2017</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dirty="0" smtClean="0">
                          <a:solidFill>
                            <a:srgbClr val="00B050"/>
                          </a:solidFill>
                          <a:latin typeface="+mn-lt"/>
                          <a:ea typeface="+mn-ea"/>
                          <a:cs typeface="+mn-cs"/>
                        </a:rPr>
                        <a:t>Requerimiento</a:t>
                      </a:r>
                      <a:r>
                        <a:rPr lang="es-VE" sz="1100" kern="1200" baseline="0" dirty="0" smtClean="0">
                          <a:solidFill>
                            <a:srgbClr val="00B050"/>
                          </a:solidFill>
                          <a:latin typeface="+mn-lt"/>
                          <a:ea typeface="+mn-ea"/>
                          <a:cs typeface="+mn-cs"/>
                        </a:rPr>
                        <a:t> de Licencias se mueve a Subproyecto </a:t>
                      </a:r>
                    </a:p>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2"/>
                  </a:ext>
                </a:extLst>
              </a:tr>
              <a:tr h="710704">
                <a:tc>
                  <a:txBody>
                    <a:bodyPr/>
                    <a:lstStyle/>
                    <a:p>
                      <a:pPr algn="l"/>
                      <a:r>
                        <a:rPr lang="es-VE" sz="1100" dirty="0" smtClean="0">
                          <a:solidFill>
                            <a:srgbClr val="00B050"/>
                          </a:solidFill>
                        </a:rPr>
                        <a:t>C03</a:t>
                      </a:r>
                      <a:endParaRPr lang="es-VE" sz="1100" dirty="0">
                        <a:solidFill>
                          <a:srgbClr val="00B05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VE" sz="1100" kern="1200" baseline="0" dirty="0" smtClean="0">
                          <a:solidFill>
                            <a:srgbClr val="00B050"/>
                          </a:solidFill>
                          <a:latin typeface="+mn-lt"/>
                          <a:ea typeface="+mn-ea"/>
                          <a:cs typeface="+mn-cs"/>
                        </a:rPr>
                        <a:t>12/08/2017</a:t>
                      </a:r>
                    </a:p>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r>
                        <a:rPr lang="es-VE" sz="1100" kern="1200" dirty="0" smtClean="0">
                          <a:solidFill>
                            <a:srgbClr val="00B050"/>
                          </a:solidFill>
                          <a:latin typeface="+mn-lt"/>
                          <a:ea typeface="+mn-ea"/>
                          <a:cs typeface="+mn-cs"/>
                        </a:rPr>
                        <a:t>Requerimientos</a:t>
                      </a:r>
                      <a:r>
                        <a:rPr lang="es-VE" sz="1100" kern="1200" baseline="0" dirty="0" smtClean="0">
                          <a:solidFill>
                            <a:srgbClr val="00B050"/>
                          </a:solidFill>
                          <a:latin typeface="+mn-lt"/>
                          <a:ea typeface="+mn-ea"/>
                          <a:cs typeface="+mn-cs"/>
                        </a:rPr>
                        <a:t> de Plataforma y/o Servidos, se mueve a subproyecto</a:t>
                      </a:r>
                      <a:endParaRPr lang="es-VE" sz="1100" kern="1200" dirty="0" smtClean="0">
                        <a:solidFill>
                          <a:srgbClr val="00B050"/>
                        </a:solidFill>
                        <a:latin typeface="+mn-lt"/>
                        <a:ea typeface="+mn-ea"/>
                        <a:cs typeface="+mn-cs"/>
                      </a:endParaRPr>
                    </a:p>
                  </a:txBody>
                  <a:tcPr marL="68580" marR="68580" marT="34290" marB="34290"/>
                </a:tc>
                <a:tc>
                  <a:txBody>
                    <a:bodyPr/>
                    <a:lstStyle/>
                    <a:p>
                      <a:pPr algn="ctr"/>
                      <a:r>
                        <a:rPr lang="es-VE" sz="1100" kern="1200" dirty="0" smtClean="0">
                          <a:solidFill>
                            <a:srgbClr val="00B050"/>
                          </a:solidFill>
                          <a:latin typeface="+mn-lt"/>
                          <a:ea typeface="+mn-ea"/>
                          <a:cs typeface="+mn-cs"/>
                        </a:rPr>
                        <a:t>NI</a:t>
                      </a:r>
                    </a:p>
                  </a:txBody>
                  <a:tcPr marL="68580" marR="68580" marT="34290" marB="34290"/>
                </a:tc>
                <a:tc>
                  <a:txBody>
                    <a:bodyPr/>
                    <a:lstStyle/>
                    <a:p>
                      <a:pPr algn="ctr"/>
                      <a:r>
                        <a:rPr lang="es-VE" sz="1100" kern="1200" dirty="0" smtClean="0">
                          <a:solidFill>
                            <a:srgbClr val="00B050"/>
                          </a:solidFill>
                          <a:latin typeface="+mn-lt"/>
                          <a:ea typeface="+mn-ea"/>
                          <a:cs typeface="+mn-cs"/>
                        </a:rPr>
                        <a:t>PM</a:t>
                      </a: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3"/>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4"/>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5"/>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6"/>
                  </a:ext>
                </a:extLst>
              </a:tr>
              <a:tr h="333145">
                <a:tc>
                  <a:txBody>
                    <a:bodyPr/>
                    <a:lstStyle/>
                    <a:p>
                      <a:pPr algn="l"/>
                      <a:endParaRPr lang="es-VE" sz="1100" dirty="0">
                        <a:solidFill>
                          <a:srgbClr val="00B050"/>
                        </a:solidFill>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l"/>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tc>
                  <a:txBody>
                    <a:bodyPr/>
                    <a:lstStyle/>
                    <a:p>
                      <a:pPr algn="ctr"/>
                      <a:endParaRPr lang="es-VE" sz="1100" kern="1200" dirty="0" smtClean="0">
                        <a:solidFill>
                          <a:srgbClr val="00B050"/>
                        </a:solidFill>
                        <a:latin typeface="+mn-lt"/>
                        <a:ea typeface="+mn-ea"/>
                        <a:cs typeface="+mn-cs"/>
                      </a:endParaRPr>
                    </a:p>
                  </a:txBody>
                  <a:tcPr marL="68580" marR="68580" marT="34290" marB="34290"/>
                </a:tc>
                <a:extLst>
                  <a:ext uri="{0D108BD9-81ED-4DB2-BD59-A6C34878D82A}">
                    <a16:rowId xmlns:a16="http://schemas.microsoft.com/office/drawing/2014/main" val="10007"/>
                  </a:ext>
                </a:extLst>
              </a:tr>
            </a:tbl>
          </a:graphicData>
        </a:graphic>
      </p:graphicFrame>
      <p:sp>
        <p:nvSpPr>
          <p:cNvPr id="4" name="Elipse 3"/>
          <p:cNvSpPr/>
          <p:nvPr/>
        </p:nvSpPr>
        <p:spPr>
          <a:xfrm>
            <a:off x="7924800" y="238521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6" name="Elipse 5"/>
          <p:cNvSpPr/>
          <p:nvPr/>
        </p:nvSpPr>
        <p:spPr>
          <a:xfrm>
            <a:off x="7924800" y="3173809"/>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Elipse 6"/>
          <p:cNvSpPr/>
          <p:nvPr/>
        </p:nvSpPr>
        <p:spPr>
          <a:xfrm>
            <a:off x="7924800" y="3962400"/>
            <a:ext cx="228600" cy="228600"/>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Tree>
    <p:extLst>
      <p:ext uri="{BB962C8B-B14F-4D97-AF65-F5344CB8AC3E}">
        <p14:creationId xmlns:p14="http://schemas.microsoft.com/office/powerpoint/2010/main" val="8027360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	</a:t>
            </a:r>
            <a:endParaRPr lang="es-ES_tradnl" dirty="0"/>
          </a:p>
        </p:txBody>
      </p:sp>
      <p:sp>
        <p:nvSpPr>
          <p:cNvPr id="3" name="Marcador de contenido 2"/>
          <p:cNvSpPr>
            <a:spLocks noGrp="1"/>
          </p:cNvSpPr>
          <p:nvPr>
            <p:ph idx="1"/>
          </p:nvPr>
        </p:nvSpPr>
        <p:spPr>
          <a:xfrm>
            <a:off x="304800" y="1600200"/>
            <a:ext cx="8229600" cy="4525963"/>
          </a:xfrm>
        </p:spPr>
        <p:txBody>
          <a:bodyPr/>
          <a:lstStyle/>
          <a:p>
            <a:pPr marL="0" indent="0" algn="ctr">
              <a:buNone/>
            </a:pPr>
            <a:endParaRPr lang="es-ES_tradnl" sz="7200" smtClean="0"/>
          </a:p>
          <a:p>
            <a:pPr marL="0" indent="0" algn="ctr">
              <a:buNone/>
            </a:pPr>
            <a:r>
              <a:rPr lang="es-ES_tradnl" sz="7200" dirty="0" smtClean="0"/>
              <a:t>CIERRE</a:t>
            </a:r>
            <a:endParaRPr lang="es-ES_tradnl" sz="7200" dirty="0"/>
          </a:p>
        </p:txBody>
      </p:sp>
    </p:spTree>
    <p:extLst>
      <p:ext uri="{BB962C8B-B14F-4D97-AF65-F5344CB8AC3E}">
        <p14:creationId xmlns:p14="http://schemas.microsoft.com/office/powerpoint/2010/main" val="16887641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Acta de Cierre</a:t>
            </a:r>
            <a:endParaRPr lang="es-ES_tradnl" dirty="0"/>
          </a:p>
        </p:txBody>
      </p:sp>
      <p:pic>
        <p:nvPicPr>
          <p:cNvPr id="4" name="Marcador de contenido 3"/>
          <p:cNvPicPr>
            <a:picLocks noGrp="1" noChangeAspect="1"/>
          </p:cNvPicPr>
          <p:nvPr>
            <p:ph idx="1"/>
          </p:nvPr>
        </p:nvPicPr>
        <p:blipFill>
          <a:blip r:embed="rId2"/>
          <a:stretch>
            <a:fillRect/>
          </a:stretch>
        </p:blipFill>
        <p:spPr>
          <a:xfrm>
            <a:off x="1295400" y="1076696"/>
            <a:ext cx="6705600" cy="5019304"/>
          </a:xfrm>
          <a:prstGeom prst="rect">
            <a:avLst/>
          </a:prstGeom>
        </p:spPr>
      </p:pic>
    </p:spTree>
    <p:extLst>
      <p:ext uri="{BB962C8B-B14F-4D97-AF65-F5344CB8AC3E}">
        <p14:creationId xmlns:p14="http://schemas.microsoft.com/office/powerpoint/2010/main" val="3958484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Acta de Cierre</a:t>
            </a:r>
          </a:p>
        </p:txBody>
      </p:sp>
      <p:pic>
        <p:nvPicPr>
          <p:cNvPr id="4" name="Marcador de contenido 3"/>
          <p:cNvPicPr>
            <a:picLocks noGrp="1" noChangeAspect="1"/>
          </p:cNvPicPr>
          <p:nvPr>
            <p:ph idx="1"/>
          </p:nvPr>
        </p:nvPicPr>
        <p:blipFill>
          <a:blip r:embed="rId2"/>
          <a:stretch>
            <a:fillRect/>
          </a:stretch>
        </p:blipFill>
        <p:spPr>
          <a:xfrm>
            <a:off x="307596" y="1077574"/>
            <a:ext cx="8684004" cy="5048589"/>
          </a:xfrm>
          <a:prstGeom prst="rect">
            <a:avLst/>
          </a:prstGeom>
        </p:spPr>
      </p:pic>
    </p:spTree>
    <p:extLst>
      <p:ext uri="{BB962C8B-B14F-4D97-AF65-F5344CB8AC3E}">
        <p14:creationId xmlns:p14="http://schemas.microsoft.com/office/powerpoint/2010/main" val="18806074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Acta de Cierre</a:t>
            </a:r>
          </a:p>
        </p:txBody>
      </p:sp>
      <p:pic>
        <p:nvPicPr>
          <p:cNvPr id="4" name="Marcador de contenido 3"/>
          <p:cNvPicPr>
            <a:picLocks noGrp="1" noChangeAspect="1"/>
          </p:cNvPicPr>
          <p:nvPr>
            <p:ph idx="1"/>
          </p:nvPr>
        </p:nvPicPr>
        <p:blipFill>
          <a:blip r:embed="rId2"/>
          <a:stretch>
            <a:fillRect/>
          </a:stretch>
        </p:blipFill>
        <p:spPr>
          <a:xfrm>
            <a:off x="470647" y="1600200"/>
            <a:ext cx="8229600" cy="3752459"/>
          </a:xfrm>
          <a:prstGeom prst="rect">
            <a:avLst/>
          </a:prstGeom>
        </p:spPr>
      </p:pic>
    </p:spTree>
    <p:extLst>
      <p:ext uri="{BB962C8B-B14F-4D97-AF65-F5344CB8AC3E}">
        <p14:creationId xmlns:p14="http://schemas.microsoft.com/office/powerpoint/2010/main" val="16550166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PPT UAG NEW-03.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Proceso</a:t>
            </a:r>
            <a:endParaRPr lang="es-ES_tradnl" dirty="0"/>
          </a:p>
        </p:txBody>
      </p:sp>
      <p:sp>
        <p:nvSpPr>
          <p:cNvPr id="3" name="Marcador de contenido 2"/>
          <p:cNvSpPr>
            <a:spLocks noGrp="1"/>
          </p:cNvSpPr>
          <p:nvPr>
            <p:ph idx="1"/>
          </p:nvPr>
        </p:nvSpPr>
        <p:spPr>
          <a:xfrm>
            <a:off x="457200" y="1524000"/>
            <a:ext cx="8229600" cy="4525963"/>
          </a:xfrm>
        </p:spPr>
        <p:txBody>
          <a:bodyPr/>
          <a:lstStyle/>
          <a:p>
            <a:pPr marL="0" indent="0">
              <a:buNone/>
            </a:pPr>
            <a:r>
              <a:rPr lang="es-ES_tradnl" sz="7200" dirty="0" smtClean="0"/>
              <a:t>   </a:t>
            </a:r>
          </a:p>
          <a:p>
            <a:pPr marL="0" indent="0" algn="ctr">
              <a:buNone/>
            </a:pPr>
            <a:r>
              <a:rPr lang="es-ES_tradnl" sz="7200" dirty="0" smtClean="0"/>
              <a:t>INICIO</a:t>
            </a:r>
            <a:endParaRPr lang="es-ES_tradnl" sz="7200" dirty="0"/>
          </a:p>
        </p:txBody>
      </p:sp>
    </p:spTree>
    <p:extLst>
      <p:ext uri="{BB962C8B-B14F-4D97-AF65-F5344CB8AC3E}">
        <p14:creationId xmlns:p14="http://schemas.microsoft.com/office/powerpoint/2010/main" val="769751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r>
              <a:rPr lang="es-ES_tradnl" b="1" dirty="0"/>
              <a:t/>
            </a: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ctr">
              <a:buNone/>
            </a:pPr>
            <a:endParaRPr lang="es-ES_tradnl" sz="1800" dirty="0"/>
          </a:p>
          <a:p>
            <a:pPr marL="0" indent="0" fontAlgn="base">
              <a:buNone/>
            </a:pPr>
            <a:r>
              <a:rPr lang="es-ES_tradnl" sz="1800" b="1" dirty="0" smtClean="0"/>
              <a:t>DEFINICIÓN DEL PROBLEMA QUE SE QUIERE RESOLVER</a:t>
            </a:r>
          </a:p>
          <a:p>
            <a:pPr marL="0" indent="0" algn="just" fontAlgn="base">
              <a:buNone/>
            </a:pPr>
            <a:r>
              <a:rPr lang="es-ES_tradnl" sz="1800" dirty="0" smtClean="0"/>
              <a:t/>
            </a:r>
            <a:br>
              <a:rPr lang="es-ES_tradnl" sz="1800" dirty="0" smtClean="0"/>
            </a:br>
            <a:r>
              <a:rPr lang="es-MX" sz="1800" dirty="0"/>
              <a:t>En la actualidad el control de recolección de los residuos, producto de las actividades humanas, enfrenta la falta de cultura en la disposición y separación adecuada de esos residuos, así como fallas en la recolección oportuna de los mismos.</a:t>
            </a:r>
          </a:p>
          <a:p>
            <a:pPr marL="0" indent="0" algn="just" fontAlgn="base">
              <a:buNone/>
            </a:pPr>
            <a:r>
              <a:rPr lang="es-MX" sz="1800" dirty="0"/>
              <a:t>Los contenedores de los residuos al ser rebasados en su capacidad propician que</a:t>
            </a:r>
          </a:p>
          <a:p>
            <a:pPr marL="0" indent="0" algn="just" fontAlgn="base">
              <a:buNone/>
            </a:pPr>
            <a:r>
              <a:rPr lang="es-MX" sz="1800" dirty="0"/>
              <a:t>las personas los dispongan en lugares inadecuados, fomentando la contaminación de fauna y flora, además de propagar agentes contaminantes al entorno, afectando la imagen de las instalaciones y la preservación de la naturaleza. Se propone un sistema de medición automático en tiempo real del nivel de cada uno de los contenedores de los residuos ubicados dentro del Campus central de la Universidad Autónoma de Guadalajara, para el control y la oportuna recolección de los residuos generados en las actividades de la institución.</a:t>
            </a:r>
          </a:p>
          <a:p>
            <a:pPr marL="0" indent="0" fontAlgn="base">
              <a:buNone/>
            </a:pPr>
            <a:r>
              <a:rPr lang="es-ES_tradnl" sz="1800" dirty="0"/>
              <a:t/>
            </a:r>
            <a:br>
              <a:rPr lang="es-ES_tradnl" sz="1800" dirty="0"/>
            </a:br>
            <a:endParaRPr lang="es-ES_tradnl" sz="1600" dirty="0"/>
          </a:p>
        </p:txBody>
      </p:sp>
    </p:spTree>
    <p:extLst>
      <p:ext uri="{BB962C8B-B14F-4D97-AF65-F5344CB8AC3E}">
        <p14:creationId xmlns:p14="http://schemas.microsoft.com/office/powerpoint/2010/main" val="303007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br>
              <a:rPr lang="es-ES_tradnl" sz="3600" b="1" dirty="0"/>
            </a:br>
            <a:r>
              <a:rPr lang="es-ES_tradnl" b="1" dirty="0"/>
              <a:t/>
            </a:r>
            <a:br>
              <a:rPr lang="es-ES_tradnl" b="1" dirty="0"/>
            </a:br>
            <a:endParaRPr lang="es-ES_tradnl" dirty="0"/>
          </a:p>
        </p:txBody>
      </p:sp>
      <p:sp>
        <p:nvSpPr>
          <p:cNvPr id="3" name="Marcador de contenido 2"/>
          <p:cNvSpPr>
            <a:spLocks noGrp="1"/>
          </p:cNvSpPr>
          <p:nvPr>
            <p:ph idx="1"/>
          </p:nvPr>
        </p:nvSpPr>
        <p:spPr>
          <a:xfrm>
            <a:off x="76200" y="1066800"/>
            <a:ext cx="8610600" cy="5059363"/>
          </a:xfrm>
        </p:spPr>
        <p:txBody>
          <a:bodyPr/>
          <a:lstStyle/>
          <a:p>
            <a:pPr marL="0" indent="0" algn="just" fontAlgn="base">
              <a:buNone/>
            </a:pPr>
            <a:r>
              <a:rPr lang="es-ES_tradnl" sz="1800" dirty="0" smtClean="0"/>
              <a:t/>
            </a:r>
            <a:br>
              <a:rPr lang="es-ES_tradnl" sz="1800" dirty="0" smtClean="0"/>
            </a:br>
            <a:r>
              <a:rPr lang="es-ES_tradnl" sz="1800" b="1" dirty="0" smtClean="0"/>
              <a:t>DEFINICIÓN DE LOS OBJETIVOS DE NEGOCIO</a:t>
            </a:r>
          </a:p>
          <a:p>
            <a:pPr marL="0" indent="0" algn="just" fontAlgn="base">
              <a:buNone/>
            </a:pPr>
            <a:r>
              <a:rPr lang="es-ES_tradnl" sz="1800" dirty="0" smtClean="0"/>
              <a:t/>
            </a:r>
            <a:br>
              <a:rPr lang="es-ES_tradnl" sz="1800" dirty="0" smtClean="0"/>
            </a:br>
            <a:r>
              <a:rPr lang="es-MX" sz="1800" dirty="0"/>
              <a:t>Diseñar un sistema de medición automático, en tiempo real, del nivel de cada</a:t>
            </a:r>
          </a:p>
          <a:p>
            <a:pPr marL="0" indent="0" algn="just" fontAlgn="base">
              <a:buNone/>
            </a:pPr>
            <a:r>
              <a:rPr lang="es-MX" sz="1800" dirty="0"/>
              <a:t>uno de los contenedores de los residuos ubicados dentro del Campus central de la</a:t>
            </a:r>
          </a:p>
          <a:p>
            <a:pPr marL="0" indent="0" algn="just" fontAlgn="base">
              <a:buNone/>
            </a:pPr>
            <a:r>
              <a:rPr lang="es-MX" sz="1800" dirty="0"/>
              <a:t>Universidad Autónoma de Guadalajara</a:t>
            </a:r>
            <a:r>
              <a:rPr lang="es-MX" sz="1800" dirty="0" smtClean="0"/>
              <a:t>.</a:t>
            </a:r>
            <a:endParaRPr lang="es-MX" sz="1800" dirty="0"/>
          </a:p>
          <a:p>
            <a:pPr marL="0" indent="0" algn="just" fontAlgn="base">
              <a:buNone/>
            </a:pPr>
            <a:r>
              <a:rPr lang="es-MX" sz="1800" dirty="0"/>
              <a:t>Las mediciones del sistema estarán disponibles, en cualquier momento y desde cualquier lugar, al utilizar comunicación telefónica móvil adaptable a la generación de tecnología G3 o G4. La medición continua del nivel de cada contenedor será trasmitida por </a:t>
            </a:r>
            <a:r>
              <a:rPr lang="es-MX" sz="1800" dirty="0" smtClean="0"/>
              <a:t> radiofrecuencia </a:t>
            </a:r>
            <a:r>
              <a:rPr lang="es-MX" sz="1800" dirty="0"/>
              <a:t>a un concentrador (Gateway) y de ahí será trasmitida a un servidor de almacenamiento, esa información permitirá a los responsables del </a:t>
            </a:r>
            <a:r>
              <a:rPr lang="es-MX" sz="1800" dirty="0" smtClean="0"/>
              <a:t>Proceso, </a:t>
            </a:r>
            <a:r>
              <a:rPr lang="es-MX" sz="1800" dirty="0"/>
              <a:t>supervisar, analizar y establecer estrategias para el control de recolección</a:t>
            </a:r>
            <a:r>
              <a:rPr lang="es-MX" sz="1800" dirty="0" smtClean="0"/>
              <a:t>.</a:t>
            </a:r>
            <a:endParaRPr lang="es-MX" sz="1800" dirty="0"/>
          </a:p>
          <a:p>
            <a:pPr marL="0" indent="0" algn="just" fontAlgn="base">
              <a:buNone/>
            </a:pPr>
            <a:r>
              <a:rPr lang="es-MX" sz="1800" dirty="0"/>
              <a:t>El proyecto se dividió en tres partes: Dispositivo medidor de nivel de residuos, Gateway (Administrador de dispositivos) y Servidor.</a:t>
            </a:r>
          </a:p>
          <a:p>
            <a:pPr marL="0" indent="0" fontAlgn="base">
              <a:buNone/>
            </a:pPr>
            <a:r>
              <a:rPr lang="es-ES_tradnl" sz="1600" dirty="0" smtClean="0"/>
              <a:t/>
            </a:r>
            <a:br>
              <a:rPr lang="es-ES_tradnl" sz="1600" dirty="0" smtClean="0"/>
            </a:br>
            <a:endParaRPr lang="es-ES_tradnl" sz="1600" dirty="0"/>
          </a:p>
        </p:txBody>
      </p:sp>
    </p:spTree>
    <p:extLst>
      <p:ext uri="{BB962C8B-B14F-4D97-AF65-F5344CB8AC3E}">
        <p14:creationId xmlns:p14="http://schemas.microsoft.com/office/powerpoint/2010/main" val="2563310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3600" b="1" dirty="0"/>
              <a:t>PROJECT CHARTER</a:t>
            </a:r>
            <a:r>
              <a:rPr lang="es-ES_tradnl" b="1" dirty="0"/>
              <a:t/>
            </a:r>
            <a:br>
              <a:rPr lang="es-ES_tradnl" b="1" dirty="0"/>
            </a:br>
            <a:endParaRPr lang="es-ES_tradnl" dirty="0"/>
          </a:p>
        </p:txBody>
      </p:sp>
      <p:sp>
        <p:nvSpPr>
          <p:cNvPr id="3" name="Marcador de contenido 2"/>
          <p:cNvSpPr>
            <a:spLocks noGrp="1"/>
          </p:cNvSpPr>
          <p:nvPr>
            <p:ph idx="1"/>
          </p:nvPr>
        </p:nvSpPr>
        <p:spPr>
          <a:xfrm>
            <a:off x="304800" y="1066800"/>
            <a:ext cx="8763000" cy="5059363"/>
          </a:xfrm>
        </p:spPr>
        <p:txBody>
          <a:bodyPr/>
          <a:lstStyle/>
          <a:p>
            <a:pPr marL="0" indent="0" fontAlgn="base">
              <a:buNone/>
            </a:pPr>
            <a:r>
              <a:rPr lang="es-ES_tradnl" sz="1600" b="1" dirty="0"/>
              <a:t>PLANTEAMIENTO INICIAL DE LA RESOLUCIÓN DEL </a:t>
            </a:r>
            <a:r>
              <a:rPr lang="es-ES_tradnl" sz="1600" b="1" dirty="0" smtClean="0"/>
              <a:t>PROBLEMA</a:t>
            </a:r>
            <a:endParaRPr lang="es-ES_tradnl" sz="1600" dirty="0"/>
          </a:p>
          <a:p>
            <a:pPr marL="0" indent="0">
              <a:buNone/>
            </a:pPr>
            <a:r>
              <a:rPr lang="es-MX" sz="1600" dirty="0" smtClean="0"/>
              <a:t>Se </a:t>
            </a:r>
            <a:r>
              <a:rPr lang="es-MX" sz="1600" dirty="0"/>
              <a:t>trabajará para realizar la opción más deseada de las tres planteadas para que el proyecto sobresalga y supere la calidad requerida por el cliente. </a:t>
            </a:r>
          </a:p>
          <a:p>
            <a:pPr marL="0" indent="0">
              <a:buNone/>
            </a:pPr>
            <a:r>
              <a:rPr lang="es-MX" sz="1600" dirty="0"/>
              <a:t>Se va a construir el dispositivo medidor de nivel de residuos y el Gateway, y se va a realizar la elaboración del servidor, con esto se garantiza el funcionamiento óptimo del sistema de acuerdo a los requerimientos. Todo esto, será realizado en un periodo de 10 semanas, utilizando para ello a cuatro Ingenieros con experiencia en sistemas embebidos.</a:t>
            </a:r>
          </a:p>
          <a:p>
            <a:pPr marL="0" indent="0">
              <a:buNone/>
            </a:pPr>
            <a:endParaRPr lang="es-MX" sz="1600" dirty="0"/>
          </a:p>
          <a:p>
            <a:pPr marL="0" indent="0">
              <a:buNone/>
            </a:pPr>
            <a:r>
              <a:rPr lang="es-MX" sz="1600" dirty="0"/>
              <a:t>➢	AUTORIZACIÓN DEL PROYECTO POR PARTE DEL SPONSOR Y EL CLIENTE</a:t>
            </a:r>
          </a:p>
          <a:p>
            <a:pPr marL="0" indent="0">
              <a:buNone/>
            </a:pPr>
            <a:endParaRPr lang="es-MX" sz="1600" dirty="0"/>
          </a:p>
          <a:p>
            <a:pPr marL="0" indent="0">
              <a:buNone/>
            </a:pPr>
            <a:r>
              <a:rPr lang="es-MX" sz="1600" dirty="0"/>
              <a:t>Cliente:      </a:t>
            </a:r>
            <a:r>
              <a:rPr lang="es-MX" sz="1600" dirty="0" smtClean="0"/>
              <a:t>Jorge </a:t>
            </a:r>
            <a:r>
              <a:rPr lang="es-MX" sz="1600" dirty="0" err="1"/>
              <a:t>Bonalez</a:t>
            </a:r>
            <a:endParaRPr lang="es-MX" sz="1600" dirty="0"/>
          </a:p>
          <a:p>
            <a:pPr marL="0" indent="0">
              <a:buNone/>
            </a:pPr>
            <a:r>
              <a:rPr lang="es-MX" sz="1600" dirty="0"/>
              <a:t>Empresa:	</a:t>
            </a:r>
            <a:r>
              <a:rPr lang="es-MX" sz="1600" dirty="0" err="1"/>
              <a:t>Aqualimpy</a:t>
            </a:r>
            <a:endParaRPr lang="es-MX" sz="1600" dirty="0"/>
          </a:p>
          <a:p>
            <a:pPr marL="0" indent="0">
              <a:buNone/>
            </a:pPr>
            <a:r>
              <a:rPr lang="es-MX" sz="1600" dirty="0"/>
              <a:t>Administrador del Proyecto:	Gustavo Guzmán</a:t>
            </a:r>
          </a:p>
          <a:p>
            <a:pPr marL="0" indent="0">
              <a:buNone/>
            </a:pPr>
            <a:r>
              <a:rPr lang="es-ES_tradnl" sz="1600" dirty="0"/>
              <a:t/>
            </a:r>
            <a:br>
              <a:rPr lang="es-ES_tradnl" sz="1600" dirty="0"/>
            </a:br>
            <a:r>
              <a:rPr lang="es-ES_tradnl" sz="1600" dirty="0"/>
              <a:t>FIRMAS</a:t>
            </a:r>
            <a:r>
              <a:rPr lang="es-ES_tradnl" sz="1600" dirty="0" smtClean="0"/>
              <a:t>:</a:t>
            </a:r>
            <a:r>
              <a:rPr lang="es-ES_tradnl" sz="1600" dirty="0"/>
              <a:t/>
            </a:r>
            <a:br>
              <a:rPr lang="es-ES_tradnl" sz="1600" dirty="0"/>
            </a:br>
            <a:r>
              <a:rPr lang="es-ES_tradnl" sz="1600" dirty="0"/>
              <a:t>______________________________   </a:t>
            </a:r>
            <a:r>
              <a:rPr lang="es-ES_tradnl" sz="1600" dirty="0" smtClean="0"/>
              <a:t>           </a:t>
            </a:r>
            <a:r>
              <a:rPr lang="es-ES_tradnl" sz="1600" dirty="0"/>
              <a:t>  ________________________________</a:t>
            </a:r>
          </a:p>
          <a:p>
            <a:pPr marL="0" indent="0">
              <a:buNone/>
            </a:pPr>
            <a:r>
              <a:rPr lang="es-ES_tradnl" sz="1600" dirty="0" smtClean="0"/>
              <a:t>		Jorge </a:t>
            </a:r>
            <a:r>
              <a:rPr lang="es-ES_tradnl" sz="1600" dirty="0" err="1" smtClean="0"/>
              <a:t>Bonalez</a:t>
            </a:r>
            <a:r>
              <a:rPr lang="es-ES_tradnl" sz="1600" dirty="0" smtClean="0"/>
              <a:t>					</a:t>
            </a:r>
            <a:r>
              <a:rPr lang="es-ES_tradnl" sz="1600" dirty="0"/>
              <a:t>	</a:t>
            </a:r>
            <a:r>
              <a:rPr lang="es-ES_tradnl" sz="1600" dirty="0" smtClean="0"/>
              <a:t>Gustavo </a:t>
            </a:r>
            <a:r>
              <a:rPr lang="es-ES_tradnl" sz="1600" dirty="0"/>
              <a:t>Guzmán, PM</a:t>
            </a:r>
            <a:br>
              <a:rPr lang="es-ES_tradnl" sz="1600" dirty="0"/>
            </a:br>
            <a:endParaRPr lang="es-ES_tradnl" sz="1600" dirty="0"/>
          </a:p>
        </p:txBody>
      </p:sp>
    </p:spTree>
    <p:extLst>
      <p:ext uri="{BB962C8B-B14F-4D97-AF65-F5344CB8AC3E}">
        <p14:creationId xmlns:p14="http://schemas.microsoft.com/office/powerpoint/2010/main" val="797470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29409" y="1295400"/>
            <a:ext cx="8229600" cy="4525963"/>
          </a:xfrm>
        </p:spPr>
        <p:txBody>
          <a:bodyPr/>
          <a:lstStyle/>
          <a:p>
            <a:pPr marL="0" indent="0" algn="ctr">
              <a:buNone/>
            </a:pPr>
            <a:endParaRPr lang="es-ES_tradnl" sz="7200" dirty="0" smtClean="0"/>
          </a:p>
          <a:p>
            <a:pPr marL="0" indent="0" algn="ctr">
              <a:buNone/>
            </a:pPr>
            <a:r>
              <a:rPr lang="es-ES_tradnl" sz="7200" dirty="0" smtClean="0"/>
              <a:t>Planeación </a:t>
            </a:r>
          </a:p>
          <a:p>
            <a:endParaRPr lang="es-ES_tradnl" dirty="0"/>
          </a:p>
        </p:txBody>
      </p:sp>
      <p:sp>
        <p:nvSpPr>
          <p:cNvPr id="4" name="Título 3"/>
          <p:cNvSpPr>
            <a:spLocks noGrp="1"/>
          </p:cNvSpPr>
          <p:nvPr>
            <p:ph type="title"/>
          </p:nvPr>
        </p:nvSpPr>
        <p:spPr/>
        <p:txBody>
          <a:bodyPr/>
          <a:lstStyle/>
          <a:p>
            <a:endParaRPr lang="es-MX"/>
          </a:p>
        </p:txBody>
      </p:sp>
    </p:spTree>
    <p:extLst>
      <p:ext uri="{BB962C8B-B14F-4D97-AF65-F5344CB8AC3E}">
        <p14:creationId xmlns:p14="http://schemas.microsoft.com/office/powerpoint/2010/main" val="1739991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1653</TotalTime>
  <Words>1328</Words>
  <Application>Microsoft Office PowerPoint</Application>
  <PresentationFormat>Presentación en pantalla (4:3)</PresentationFormat>
  <Paragraphs>313</Paragraphs>
  <Slides>46</Slides>
  <Notes>1</Notes>
  <HiddenSlides>0</HiddenSlides>
  <MMClips>0</MMClips>
  <ScaleCrop>false</ScaleCrop>
  <HeadingPairs>
    <vt:vector size="8" baseType="variant">
      <vt:variant>
        <vt:lpstr>Fuentes usadas</vt:lpstr>
      </vt:variant>
      <vt:variant>
        <vt:i4>2</vt:i4>
      </vt:variant>
      <vt:variant>
        <vt:lpstr>Tema</vt:lpstr>
      </vt:variant>
      <vt:variant>
        <vt:i4>1</vt:i4>
      </vt:variant>
      <vt:variant>
        <vt:lpstr>Servidores OLE incrustados</vt:lpstr>
      </vt:variant>
      <vt:variant>
        <vt:i4>3</vt:i4>
      </vt:variant>
      <vt:variant>
        <vt:lpstr>Títulos de diapositiva</vt:lpstr>
      </vt:variant>
      <vt:variant>
        <vt:i4>46</vt:i4>
      </vt:variant>
    </vt:vector>
  </HeadingPairs>
  <TitlesOfParts>
    <vt:vector size="52" baseType="lpstr">
      <vt:lpstr>Arial</vt:lpstr>
      <vt:lpstr>Calibri</vt:lpstr>
      <vt:lpstr>Tema de Office</vt:lpstr>
      <vt:lpstr>Hoja de cálculo</vt:lpstr>
      <vt:lpstr>Documento</vt:lpstr>
      <vt:lpstr>Hoja de cálculo de Microsoft Excel</vt:lpstr>
      <vt:lpstr>Presentación de PowerPoint</vt:lpstr>
      <vt:lpstr>Introducción</vt:lpstr>
      <vt:lpstr>Introducción</vt:lpstr>
      <vt:lpstr>ProcesoS</vt:lpstr>
      <vt:lpstr>Proceso</vt:lpstr>
      <vt:lpstr>PROJECT CHARTER  </vt:lpstr>
      <vt:lpstr>PROJECT CHARTER  </vt:lpstr>
      <vt:lpstr>PROJECT CHARTER </vt:lpstr>
      <vt:lpstr>Presentación de PowerPoint</vt:lpstr>
      <vt:lpstr>Planeación</vt:lpstr>
      <vt:lpstr>Planeación</vt:lpstr>
      <vt:lpstr>Requerimientos Funcionales</vt:lpstr>
      <vt:lpstr>Requerimientos no Funcionales</vt:lpstr>
      <vt:lpstr>Alcance</vt:lpstr>
      <vt:lpstr>Alcance</vt:lpstr>
      <vt:lpstr>WBS</vt:lpstr>
      <vt:lpstr>Actividades</vt:lpstr>
      <vt:lpstr>Actividades</vt:lpstr>
      <vt:lpstr>Actividades</vt:lpstr>
      <vt:lpstr>Actividades</vt:lpstr>
      <vt:lpstr>Recursos</vt:lpstr>
      <vt:lpstr>Calendario</vt:lpstr>
      <vt:lpstr>Plan de Costos</vt:lpstr>
      <vt:lpstr>Plan de Calidad</vt:lpstr>
      <vt:lpstr>Plan de Calidad</vt:lpstr>
      <vt:lpstr>Matriz RACI</vt:lpstr>
      <vt:lpstr>Plan de Comunicaciones</vt:lpstr>
      <vt:lpstr>Proceso</vt:lpstr>
      <vt:lpstr>DISEÑO DB</vt:lpstr>
      <vt:lpstr>DDL Implementación</vt:lpstr>
      <vt:lpstr>DDL Implementación</vt:lpstr>
      <vt:lpstr>Proceso</vt:lpstr>
      <vt:lpstr>Monitoreo y Control</vt:lpstr>
      <vt:lpstr>Monitoreo y Control</vt:lpstr>
      <vt:lpstr>Monitoreo y Control</vt:lpstr>
      <vt:lpstr>Monitoreo y Control</vt:lpstr>
      <vt:lpstr>Reporte de Estado</vt:lpstr>
      <vt:lpstr>Estado actual de riesgos</vt:lpstr>
      <vt:lpstr>Estado actual de riesgos</vt:lpstr>
      <vt:lpstr>Estado actual de riesgos</vt:lpstr>
      <vt:lpstr>Justificación y Cambios</vt:lpstr>
      <vt:lpstr>Proceso </vt:lpstr>
      <vt:lpstr>Acta de Cierre</vt:lpstr>
      <vt:lpstr>Acta de Cierre</vt:lpstr>
      <vt:lpstr>Acta de Cierre</vt:lpstr>
      <vt:lpstr>Presentación de PowerPoint</vt:lpstr>
    </vt:vector>
  </TitlesOfParts>
  <Company>ac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Platanito  haaayy g...</dc:creator>
  <cp:lastModifiedBy>Juan</cp:lastModifiedBy>
  <cp:revision>147</cp:revision>
  <dcterms:created xsi:type="dcterms:W3CDTF">2016-11-11T17:18:42Z</dcterms:created>
  <dcterms:modified xsi:type="dcterms:W3CDTF">2018-08-13T04:11:15Z</dcterms:modified>
</cp:coreProperties>
</file>